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40" r:id="rId1"/>
  </p:sldMasterIdLst>
  <p:sldIdLst>
    <p:sldId id="256" r:id="rId2"/>
    <p:sldId id="416" r:id="rId3"/>
    <p:sldId id="389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9" r:id="rId24"/>
    <p:sldId id="399" r:id="rId25"/>
    <p:sldId id="293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382" r:id="rId42"/>
    <p:sldId id="383" r:id="rId43"/>
    <p:sldId id="384" r:id="rId44"/>
    <p:sldId id="385" r:id="rId45"/>
    <p:sldId id="386" r:id="rId46"/>
    <p:sldId id="387" r:id="rId47"/>
    <p:sldId id="427" r:id="rId48"/>
    <p:sldId id="320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4" r:id="rId60"/>
    <p:sldId id="415" r:id="rId61"/>
    <p:sldId id="292" r:id="rId62"/>
    <p:sldId id="287" r:id="rId63"/>
    <p:sldId id="262" r:id="rId64"/>
    <p:sldId id="263" r:id="rId65"/>
    <p:sldId id="388" r:id="rId66"/>
    <p:sldId id="366" r:id="rId67"/>
    <p:sldId id="367" r:id="rId68"/>
    <p:sldId id="370" r:id="rId69"/>
    <p:sldId id="369" r:id="rId70"/>
    <p:sldId id="371" r:id="rId71"/>
    <p:sldId id="368" r:id="rId72"/>
    <p:sldId id="372" r:id="rId73"/>
    <p:sldId id="428" r:id="rId74"/>
    <p:sldId id="310" r:id="rId75"/>
    <p:sldId id="311" r:id="rId76"/>
    <p:sldId id="312" r:id="rId77"/>
    <p:sldId id="313" r:id="rId78"/>
    <p:sldId id="314" r:id="rId79"/>
    <p:sldId id="315" r:id="rId80"/>
    <p:sldId id="316" r:id="rId81"/>
    <p:sldId id="317" r:id="rId82"/>
    <p:sldId id="318" r:id="rId83"/>
    <p:sldId id="319" r:id="rId84"/>
    <p:sldId id="303" r:id="rId85"/>
    <p:sldId id="304" r:id="rId86"/>
    <p:sldId id="305" r:id="rId87"/>
    <p:sldId id="306" r:id="rId88"/>
    <p:sldId id="307" r:id="rId89"/>
    <p:sldId id="308" r:id="rId90"/>
    <p:sldId id="309" r:id="rId91"/>
    <p:sldId id="430" r:id="rId92"/>
    <p:sldId id="431" r:id="rId93"/>
    <p:sldId id="432" r:id="rId94"/>
    <p:sldId id="356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951"/>
    <a:srgbClr val="77F577"/>
    <a:srgbClr val="7AE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5126" autoAdjust="0"/>
  </p:normalViewPr>
  <p:slideViewPr>
    <p:cSldViewPr snapToGrid="0">
      <p:cViewPr varScale="1">
        <p:scale>
          <a:sx n="95" d="100"/>
          <a:sy n="95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B0F4-2CEF-4853-B2B4-31FACC3AE9E3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8596-2F35-4B84-846B-9A80DAC77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9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4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6776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38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39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4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2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0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951776-95DB-451B-8192-A3C49369A79E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11949-01F3-4F50-895A-1094D4D6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34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1" r:id="rId1"/>
    <p:sldLayoutId id="2147484342" r:id="rId2"/>
    <p:sldLayoutId id="2147484343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4" r:id="rId14"/>
    <p:sldLayoutId id="2147484355" r:id="rId15"/>
    <p:sldLayoutId id="2147484356" r:id="rId16"/>
    <p:sldLayoutId id="214748435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92803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SAP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743" y="2004481"/>
            <a:ext cx="11756571" cy="4963885"/>
          </a:xfrm>
          <a:noFill/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pic>
        <p:nvPicPr>
          <p:cNvPr id="4100" name="Picture 4" descr="SAP System Software Automation Concept. Businessman Presses Virtual Button  SAP Stock Illustration - Illustration of concept, relationships: 217216834">
            <a:extLst>
              <a:ext uri="{FF2B5EF4-FFF2-40B4-BE49-F238E27FC236}">
                <a16:creationId xmlns:a16="http://schemas.microsoft.com/office/drawing/2014/main" id="{2966D8C4-A7ED-4C2C-9903-FC106D28E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092"/>
            <a:ext cx="12192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8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B40E-E2E8-43A7-87BC-11F808EC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Center Creation (CRC1)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CEA5B6-C100-480A-9B13-00699057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48" y="1589793"/>
            <a:ext cx="4696748" cy="47319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614E-4BB2-4A05-B773-C84B8E39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14" y="1589792"/>
            <a:ext cx="6865338" cy="473198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DC3E452-1DA0-45F5-9B7A-010637F95C28}"/>
              </a:ext>
            </a:extLst>
          </p:cNvPr>
          <p:cNvSpPr/>
          <p:nvPr/>
        </p:nvSpPr>
        <p:spPr>
          <a:xfrm>
            <a:off x="2167467" y="4662311"/>
            <a:ext cx="2698044" cy="1659466"/>
          </a:xfrm>
          <a:prstGeom prst="wedgeRectCallout">
            <a:avLst>
              <a:gd name="adj1" fmla="val -102005"/>
              <a:gd name="adj2" fmla="val -213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Hit CRC1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90178CF-18F1-4AD1-8CD9-7C28334050B0}"/>
              </a:ext>
            </a:extLst>
          </p:cNvPr>
          <p:cNvSpPr/>
          <p:nvPr/>
        </p:nvSpPr>
        <p:spPr>
          <a:xfrm>
            <a:off x="8839200" y="3194756"/>
            <a:ext cx="3104552" cy="3127021"/>
          </a:xfrm>
          <a:prstGeom prst="wedgeRectCallout">
            <a:avLst>
              <a:gd name="adj1" fmla="val -91012"/>
              <a:gd name="adj2" fmla="val -17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Plant: 100/200/300</a:t>
            </a:r>
          </a:p>
          <a:p>
            <a:r>
              <a:rPr lang="en-US" dirty="0"/>
              <a:t>Resource: Work Center Code (Suppose Spice for Spice Plant)</a:t>
            </a:r>
          </a:p>
          <a:p>
            <a:r>
              <a:rPr lang="en-US" dirty="0"/>
              <a:t>Resource Category: 008</a:t>
            </a:r>
          </a:p>
          <a:p>
            <a:r>
              <a:rPr lang="en-US" dirty="0"/>
              <a:t>Copy from:</a:t>
            </a:r>
          </a:p>
          <a:p>
            <a:r>
              <a:rPr lang="en-US" dirty="0"/>
              <a:t>If You want to create resource for 1000 plant then copy any resource of 1000 plant.</a:t>
            </a:r>
          </a:p>
        </p:txBody>
      </p:sp>
    </p:spTree>
    <p:extLst>
      <p:ext uri="{BB962C8B-B14F-4D97-AF65-F5344CB8AC3E}">
        <p14:creationId xmlns:p14="http://schemas.microsoft.com/office/powerpoint/2010/main" val="167701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1C42-ADF8-40AB-81E6-676D5544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Work Center Creation (CRC1) </a:t>
            </a:r>
            <a:r>
              <a:rPr kumimoji="0" lang="en-US" sz="4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Cont</a:t>
            </a: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…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70EB6-0022-4DB6-974E-E7FD05783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55" y="1853248"/>
            <a:ext cx="5757335" cy="47867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1965-1C3A-4A85-B1C8-D1F7C0D69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89" y="1853248"/>
            <a:ext cx="5757335" cy="478670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BA36FF-F5C3-4451-8AD3-CDC8619ECEDE}"/>
              </a:ext>
            </a:extLst>
          </p:cNvPr>
          <p:cNvSpPr/>
          <p:nvPr/>
        </p:nvSpPr>
        <p:spPr>
          <a:xfrm>
            <a:off x="3770489" y="3533422"/>
            <a:ext cx="2144889" cy="2494845"/>
          </a:xfrm>
          <a:prstGeom prst="wedgeRectCallout">
            <a:avLst>
              <a:gd name="adj1" fmla="val -78415"/>
              <a:gd name="adj2" fmla="val -5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Select </a:t>
            </a:r>
          </a:p>
          <a:p>
            <a:r>
              <a:rPr lang="en-US" dirty="0"/>
              <a:t>1. Basic Data</a:t>
            </a:r>
          </a:p>
          <a:p>
            <a:r>
              <a:rPr lang="en-US" dirty="0"/>
              <a:t>2. Default Values</a:t>
            </a:r>
          </a:p>
          <a:p>
            <a:r>
              <a:rPr lang="en-US" dirty="0"/>
              <a:t>3. Capacities</a:t>
            </a:r>
          </a:p>
          <a:p>
            <a:r>
              <a:rPr lang="en-US" dirty="0"/>
              <a:t>4. Scheduling</a:t>
            </a:r>
          </a:p>
          <a:p>
            <a:r>
              <a:rPr lang="en-US" dirty="0"/>
              <a:t>5. Costing</a:t>
            </a:r>
          </a:p>
          <a:p>
            <a:r>
              <a:rPr lang="en-US" dirty="0"/>
              <a:t>Then Click on Copy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FC7267F-6667-49CF-803B-659FF75F80EF}"/>
              </a:ext>
            </a:extLst>
          </p:cNvPr>
          <p:cNvSpPr/>
          <p:nvPr/>
        </p:nvSpPr>
        <p:spPr>
          <a:xfrm>
            <a:off x="10050834" y="5667021"/>
            <a:ext cx="2141166" cy="972931"/>
          </a:xfrm>
          <a:prstGeom prst="wedgeRectCallout">
            <a:avLst>
              <a:gd name="adj1" fmla="val -73028"/>
              <a:gd name="adj2" fmla="val -362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Basic Data Tab: Give Description of the work center.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46D8436-B775-474E-B61A-8926F171E885}"/>
              </a:ext>
            </a:extLst>
          </p:cNvPr>
          <p:cNvSpPr/>
          <p:nvPr/>
        </p:nvSpPr>
        <p:spPr>
          <a:xfrm>
            <a:off x="6637866" y="5217552"/>
            <a:ext cx="2032000" cy="1422400"/>
          </a:xfrm>
          <a:prstGeom prst="wedgeRectCallout">
            <a:avLst>
              <a:gd name="adj1" fmla="val 38611"/>
              <a:gd name="adj2" fmla="val -190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Need not to change Default Value Tab, Capacities Tab &amp; Scheduling Tab.</a:t>
            </a:r>
          </a:p>
        </p:txBody>
      </p:sp>
    </p:spTree>
    <p:extLst>
      <p:ext uri="{BB962C8B-B14F-4D97-AF65-F5344CB8AC3E}">
        <p14:creationId xmlns:p14="http://schemas.microsoft.com/office/powerpoint/2010/main" val="31625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F3EF-5A30-406E-9864-FF796D9C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Work Center Creation (CRC1) </a:t>
            </a:r>
            <a:r>
              <a:rPr kumimoji="0" lang="en-US" sz="42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Cont</a:t>
            </a: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…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313B1-594F-435D-B1FA-A78D1C1EC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78" y="2167466"/>
            <a:ext cx="5896522" cy="4610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3CFF0-31DA-450F-8F47-086DBBB8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47" y="2167466"/>
            <a:ext cx="5629275" cy="4610100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694A705-BD6C-43B6-8C52-8D0CA3FE8774}"/>
              </a:ext>
            </a:extLst>
          </p:cNvPr>
          <p:cNvSpPr/>
          <p:nvPr/>
        </p:nvSpPr>
        <p:spPr>
          <a:xfrm>
            <a:off x="4176889" y="4820356"/>
            <a:ext cx="1919111" cy="1957210"/>
          </a:xfrm>
          <a:prstGeom prst="wedgeRectCallout">
            <a:avLst>
              <a:gd name="adj1" fmla="val -124951"/>
              <a:gd name="adj2" fmla="val -66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Costing Tab.</a:t>
            </a:r>
          </a:p>
          <a:p>
            <a:pPr algn="ctr"/>
            <a:r>
              <a:rPr lang="en-US" dirty="0"/>
              <a:t>You will find Copy materials Cost center &amp; Activity Type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541A270-42CB-4561-9907-210B1E73B5F1}"/>
              </a:ext>
            </a:extLst>
          </p:cNvPr>
          <p:cNvSpPr/>
          <p:nvPr/>
        </p:nvSpPr>
        <p:spPr>
          <a:xfrm>
            <a:off x="9663289" y="3183467"/>
            <a:ext cx="2329233" cy="1433689"/>
          </a:xfrm>
          <a:prstGeom prst="wedgeRectCallout">
            <a:avLst>
              <a:gd name="adj1" fmla="val -106133"/>
              <a:gd name="adj2" fmla="val 34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Accounts department will give you cost center for that work center and you have to put it here.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6F9D714-B8E5-4E26-843B-BCB8361E96C2}"/>
              </a:ext>
            </a:extLst>
          </p:cNvPr>
          <p:cNvSpPr/>
          <p:nvPr/>
        </p:nvSpPr>
        <p:spPr>
          <a:xfrm>
            <a:off x="9821333" y="4931374"/>
            <a:ext cx="2171189" cy="1846192"/>
          </a:xfrm>
          <a:prstGeom prst="wedgeRectCallout">
            <a:avLst>
              <a:gd name="adj1" fmla="val -119102"/>
              <a:gd name="adj2" fmla="val -34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Accounts department will give you activity type for labor and machine, you have to put it here.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DF39EC-C460-4362-BB1A-3CD52A02853E}"/>
              </a:ext>
            </a:extLst>
          </p:cNvPr>
          <p:cNvSpPr/>
          <p:nvPr/>
        </p:nvSpPr>
        <p:spPr>
          <a:xfrm>
            <a:off x="6363247" y="5836356"/>
            <a:ext cx="2566264" cy="102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Completing costing Tab, Save the work center.</a:t>
            </a:r>
          </a:p>
        </p:txBody>
      </p:sp>
    </p:spTree>
    <p:extLst>
      <p:ext uri="{BB962C8B-B14F-4D97-AF65-F5344CB8AC3E}">
        <p14:creationId xmlns:p14="http://schemas.microsoft.com/office/powerpoint/2010/main" val="127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ED1D-7BE2-4C99-B18B-E088ACA7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in SAP (C201)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3F4CC3-11FE-4A4E-AF8F-B581146ED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7E9628A5-353D-4E17-B8E8-689FE0FD3424}"/>
              </a:ext>
            </a:extLst>
          </p:cNvPr>
          <p:cNvSpPr/>
          <p:nvPr/>
        </p:nvSpPr>
        <p:spPr>
          <a:xfrm>
            <a:off x="4159457" y="2729420"/>
            <a:ext cx="2205318" cy="1210236"/>
          </a:xfrm>
          <a:prstGeom prst="wedgeEllipseCallout">
            <a:avLst>
              <a:gd name="adj1" fmla="val -125711"/>
              <a:gd name="adj2" fmla="val -81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Hit: C201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BCF6-58F2-48EB-970B-FB532718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in SAP (C201)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6621C9-06CA-40D2-B831-F7A83246F5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7023D571-88A1-4C0F-9569-D7F350F03620}"/>
              </a:ext>
            </a:extLst>
          </p:cNvPr>
          <p:cNvSpPr/>
          <p:nvPr/>
        </p:nvSpPr>
        <p:spPr>
          <a:xfrm>
            <a:off x="5903259" y="2568387"/>
            <a:ext cx="2433917" cy="1990165"/>
          </a:xfrm>
          <a:prstGeom prst="wedgeEllipseCallout">
            <a:avLst>
              <a:gd name="adj1" fmla="val -149473"/>
              <a:gd name="adj2" fmla="val -11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Give: Material Code, Plant &amp; Profile: PI01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E260-C756-4415-8D93-F9096C56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in SAP (C201)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4999F0-C7C7-4214-B3BB-73AAEDB58E9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C71551E8-DE92-4693-B694-086647714CD5}"/>
              </a:ext>
            </a:extLst>
          </p:cNvPr>
          <p:cNvSpPr/>
          <p:nvPr/>
        </p:nvSpPr>
        <p:spPr>
          <a:xfrm>
            <a:off x="5862918" y="3388658"/>
            <a:ext cx="1949823" cy="1358153"/>
          </a:xfrm>
          <a:prstGeom prst="wedgeEllipseCallout">
            <a:avLst>
              <a:gd name="adj1" fmla="val -195852"/>
              <a:gd name="adj2" fmla="val -12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Give Status 4 &amp; usage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950C-9FAA-4437-A2D9-99FD3EFF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in SAP (C201)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69B8FE-D900-4ADA-8675-039BC03E43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CD55F85B-C50C-4CC4-9CC5-3B8228FB1AC1}"/>
              </a:ext>
            </a:extLst>
          </p:cNvPr>
          <p:cNvSpPr/>
          <p:nvPr/>
        </p:nvSpPr>
        <p:spPr>
          <a:xfrm>
            <a:off x="4143022" y="4635914"/>
            <a:ext cx="2724783" cy="1317811"/>
          </a:xfrm>
          <a:prstGeom prst="wedgeEllipseCallout">
            <a:avLst>
              <a:gd name="adj1" fmla="val -104198"/>
              <a:gd name="adj2" fmla="val -84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Sub Operation: 0010 Destination: 01</a:t>
            </a:r>
            <a:endParaRPr lang="en-US" dirty="0"/>
          </a:p>
        </p:txBody>
      </p:sp>
      <p:sp>
        <p:nvSpPr>
          <p:cNvPr id="7" name="Oval Callout 4">
            <a:extLst>
              <a:ext uri="{FF2B5EF4-FFF2-40B4-BE49-F238E27FC236}">
                <a16:creationId xmlns:a16="http://schemas.microsoft.com/office/drawing/2014/main" id="{1AC21C7D-0482-43D0-AD37-9B927350D073}"/>
              </a:ext>
            </a:extLst>
          </p:cNvPr>
          <p:cNvSpPr/>
          <p:nvPr/>
        </p:nvSpPr>
        <p:spPr>
          <a:xfrm>
            <a:off x="6557018" y="3791065"/>
            <a:ext cx="2151530" cy="1290918"/>
          </a:xfrm>
          <a:prstGeom prst="wedgeEllipseCallout">
            <a:avLst>
              <a:gd name="adj1" fmla="val -206936"/>
              <a:gd name="adj2" fmla="val -26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Give Work centre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0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C739-8393-4F92-A61D-8063D878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in SAP (C201)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30CDDD1-488B-474C-839A-5EF9FC8DD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480" y="2041348"/>
            <a:ext cx="6555040" cy="4195762"/>
          </a:xfr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9C7CAEE9-B789-4DC9-80E0-C2773A0A48ED}"/>
              </a:ext>
            </a:extLst>
          </p:cNvPr>
          <p:cNvSpPr/>
          <p:nvPr/>
        </p:nvSpPr>
        <p:spPr>
          <a:xfrm>
            <a:off x="7687733" y="3429000"/>
            <a:ext cx="1557867" cy="1160706"/>
          </a:xfrm>
          <a:prstGeom prst="wedgeRectCallout">
            <a:avLst>
              <a:gd name="adj1" fmla="val -264311"/>
              <a:gd name="adj2" fmla="val 323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 Base Quantity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5D94749-200D-4C54-BA19-4EC0A2FE84CC}"/>
              </a:ext>
            </a:extLst>
          </p:cNvPr>
          <p:cNvSpPr/>
          <p:nvPr/>
        </p:nvSpPr>
        <p:spPr>
          <a:xfrm>
            <a:off x="7464650" y="5091289"/>
            <a:ext cx="1908870" cy="1145821"/>
          </a:xfrm>
          <a:prstGeom prst="wedgeRectCallout">
            <a:avLst>
              <a:gd name="adj1" fmla="val -220132"/>
              <a:gd name="adj2" fmla="val -15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 Labor Hour and Machine Hour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5450E68-AF44-439D-B656-00531967CC15}"/>
              </a:ext>
            </a:extLst>
          </p:cNvPr>
          <p:cNvSpPr/>
          <p:nvPr/>
        </p:nvSpPr>
        <p:spPr>
          <a:xfrm>
            <a:off x="8183040" y="2394710"/>
            <a:ext cx="1207911" cy="680928"/>
          </a:xfrm>
          <a:prstGeom prst="wedgeRectCallout">
            <a:avLst>
              <a:gd name="adj1" fmla="val -357282"/>
              <a:gd name="adj2" fmla="val -48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120608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10D5-ECE9-4EC0-8101-63578B17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Version in SAP (C223)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AC661D-2AF7-49F2-A428-6001896D0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5DFA82C4-04EA-4891-B417-67394A75669D}"/>
              </a:ext>
            </a:extLst>
          </p:cNvPr>
          <p:cNvSpPr/>
          <p:nvPr/>
        </p:nvSpPr>
        <p:spPr>
          <a:xfrm>
            <a:off x="4741832" y="2846155"/>
            <a:ext cx="2164976" cy="1304364"/>
          </a:xfrm>
          <a:prstGeom prst="wedgeEllipseCallout">
            <a:avLst>
              <a:gd name="adj1" fmla="val -156858"/>
              <a:gd name="adj2" fmla="val -86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Hit: C223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D8EE-552A-403D-9EE8-7D55D1FF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Version in SAP (C223)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CECFE2-9E3E-4865-A6C2-042BB2C26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270" y="2052638"/>
            <a:ext cx="7462774" cy="4195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AC3F21DA-230A-41C8-8993-45368756B57F}"/>
              </a:ext>
            </a:extLst>
          </p:cNvPr>
          <p:cNvSpPr/>
          <p:nvPr/>
        </p:nvSpPr>
        <p:spPr>
          <a:xfrm>
            <a:off x="5252986" y="3079377"/>
            <a:ext cx="2017059" cy="779929"/>
          </a:xfrm>
          <a:prstGeom prst="wedgeEllipseCallout">
            <a:avLst>
              <a:gd name="adj1" fmla="val -153500"/>
              <a:gd name="adj2" fmla="val -46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</a:t>
            </a:r>
            <a:r>
              <a:rPr lang="en-IN" dirty="0" err="1"/>
              <a:t>Materail</a:t>
            </a:r>
            <a:endParaRPr lang="en-US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2F7195C-0639-4D26-A12F-2D6B89AEEB8B}"/>
              </a:ext>
            </a:extLst>
          </p:cNvPr>
          <p:cNvSpPr/>
          <p:nvPr/>
        </p:nvSpPr>
        <p:spPr>
          <a:xfrm>
            <a:off x="5717657" y="4058696"/>
            <a:ext cx="1801906" cy="1075765"/>
          </a:xfrm>
          <a:prstGeom prst="wedgeEllipseCallout">
            <a:avLst>
              <a:gd name="adj1" fmla="val -215554"/>
              <a:gd name="adj2" fmla="val -68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8F75-9E63-42FD-9D28-2003F257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 Center in SAP</a:t>
            </a:r>
          </a:p>
        </p:txBody>
      </p:sp>
      <p:pic>
        <p:nvPicPr>
          <p:cNvPr id="5122" name="Picture 2" descr="Work Center in SAP PP: Create, Change, Display – SAP MM/PP/QM/PM/SD">
            <a:extLst>
              <a:ext uri="{FF2B5EF4-FFF2-40B4-BE49-F238E27FC236}">
                <a16:creationId xmlns:a16="http://schemas.microsoft.com/office/drawing/2014/main" id="{955ED676-B9E5-49E6-B6E1-F4181236F5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504" y="1962327"/>
            <a:ext cx="588512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8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9829-16B8-419A-9D60-65E925EF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Version in SAP (C223)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794E38-4452-4466-8534-C0C22CA6D0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DF6453DC-C418-4EFF-97FB-9D9F8AF835C4}"/>
              </a:ext>
            </a:extLst>
          </p:cNvPr>
          <p:cNvSpPr/>
          <p:nvPr/>
        </p:nvSpPr>
        <p:spPr>
          <a:xfrm>
            <a:off x="2883725" y="2747373"/>
            <a:ext cx="1506070" cy="457619"/>
          </a:xfrm>
          <a:prstGeom prst="wedgeEllipseCallout">
            <a:avLst>
              <a:gd name="adj1" fmla="val 1377"/>
              <a:gd name="adj2" fmla="val -861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Version No</a:t>
            </a:r>
            <a:endParaRPr lang="en-US" sz="1200" dirty="0"/>
          </a:p>
        </p:txBody>
      </p:sp>
      <p:sp>
        <p:nvSpPr>
          <p:cNvPr id="6" name="Oval Callout 7">
            <a:extLst>
              <a:ext uri="{FF2B5EF4-FFF2-40B4-BE49-F238E27FC236}">
                <a16:creationId xmlns:a16="http://schemas.microsoft.com/office/drawing/2014/main" id="{508C7C66-7374-472F-9715-4119988F5BFC}"/>
              </a:ext>
            </a:extLst>
          </p:cNvPr>
          <p:cNvSpPr/>
          <p:nvPr/>
        </p:nvSpPr>
        <p:spPr>
          <a:xfrm>
            <a:off x="2914315" y="4158270"/>
            <a:ext cx="1506070" cy="457619"/>
          </a:xfrm>
          <a:prstGeom prst="wedgeEllipseCallout">
            <a:avLst>
              <a:gd name="adj1" fmla="val -3726"/>
              <a:gd name="adj2" fmla="val -105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Select BoM</a:t>
            </a:r>
            <a:endParaRPr lang="en-US" sz="1200" dirty="0"/>
          </a:p>
        </p:txBody>
      </p:sp>
      <p:sp>
        <p:nvSpPr>
          <p:cNvPr id="7" name="Oval Callout 5">
            <a:extLst>
              <a:ext uri="{FF2B5EF4-FFF2-40B4-BE49-F238E27FC236}">
                <a16:creationId xmlns:a16="http://schemas.microsoft.com/office/drawing/2014/main" id="{DAF1BEE4-275D-4AE0-B9A6-69F45381303B}"/>
              </a:ext>
            </a:extLst>
          </p:cNvPr>
          <p:cNvSpPr/>
          <p:nvPr/>
        </p:nvSpPr>
        <p:spPr>
          <a:xfrm>
            <a:off x="4862980" y="3685148"/>
            <a:ext cx="1427816" cy="930741"/>
          </a:xfrm>
          <a:prstGeom prst="wedgeEllipseCallout">
            <a:avLst>
              <a:gd name="adj1" fmla="val -105389"/>
              <a:gd name="adj2" fmla="val -710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Recipe</a:t>
            </a:r>
            <a:endParaRPr lang="en-US" dirty="0"/>
          </a:p>
        </p:txBody>
      </p:sp>
      <p:sp>
        <p:nvSpPr>
          <p:cNvPr id="8" name="Oval Callout 6">
            <a:extLst>
              <a:ext uri="{FF2B5EF4-FFF2-40B4-BE49-F238E27FC236}">
                <a16:creationId xmlns:a16="http://schemas.microsoft.com/office/drawing/2014/main" id="{4E4FBF9C-F5D6-4AFC-A224-E067238DBD03}"/>
              </a:ext>
            </a:extLst>
          </p:cNvPr>
          <p:cNvSpPr/>
          <p:nvPr/>
        </p:nvSpPr>
        <p:spPr>
          <a:xfrm>
            <a:off x="6387353" y="3052482"/>
            <a:ext cx="1990165" cy="1183342"/>
          </a:xfrm>
          <a:prstGeom prst="wedgeEllipseCallout">
            <a:avLst>
              <a:gd name="adj1" fmla="val -144950"/>
              <a:gd name="adj2" fmla="val -13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Group</a:t>
            </a:r>
            <a:endParaRPr lang="en-US" dirty="0"/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4298D22F-2543-4AF4-A32F-EF866B1128A6}"/>
              </a:ext>
            </a:extLst>
          </p:cNvPr>
          <p:cNvSpPr/>
          <p:nvPr/>
        </p:nvSpPr>
        <p:spPr>
          <a:xfrm>
            <a:off x="6172199" y="4500750"/>
            <a:ext cx="2420471" cy="1102659"/>
          </a:xfrm>
          <a:prstGeom prst="wedgeEllipseCallout">
            <a:avLst>
              <a:gd name="adj1" fmla="val -82500"/>
              <a:gd name="adj2" fmla="val -24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Production Store </a:t>
            </a:r>
            <a:r>
              <a:rPr lang="en-IN" dirty="0" err="1"/>
              <a:t>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A7EC-B32B-4904-92DA-C01BEDE9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Version in SAP (C223)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A910CF-AF32-4448-BB7E-58E26CE4537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34985B8-6959-4F93-A638-FA999312C0EA}"/>
              </a:ext>
            </a:extLst>
          </p:cNvPr>
          <p:cNvSpPr/>
          <p:nvPr/>
        </p:nvSpPr>
        <p:spPr>
          <a:xfrm>
            <a:off x="8761162" y="2393246"/>
            <a:ext cx="1546412" cy="1189318"/>
          </a:xfrm>
          <a:prstGeom prst="wedgeEllipseCallout">
            <a:avLst>
              <a:gd name="adj1" fmla="val -233876"/>
              <a:gd name="adj2" fmla="val -369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Check</a:t>
            </a:r>
          </a:p>
          <a:p>
            <a:pPr algn="ctr"/>
            <a:r>
              <a:rPr lang="en-IN" dirty="0"/>
              <a:t>&amp; save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D8E6-A8D1-4739-A5DA-3A598BAE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Version in SAP (C223)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6B0D4-67CE-4252-B8E4-529B35FD9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290" y="2120372"/>
            <a:ext cx="7862439" cy="4195762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CBBF4F-A7BA-4D81-BF49-0B6FEC42450F}"/>
              </a:ext>
            </a:extLst>
          </p:cNvPr>
          <p:cNvSpPr/>
          <p:nvPr/>
        </p:nvSpPr>
        <p:spPr>
          <a:xfrm>
            <a:off x="5080000" y="3429000"/>
            <a:ext cx="2099733" cy="1199444"/>
          </a:xfrm>
          <a:prstGeom prst="wedgeRectCallout">
            <a:avLst>
              <a:gd name="adj1" fmla="val -158467"/>
              <a:gd name="adj2" fmla="val -1276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that Save the version</a:t>
            </a:r>
          </a:p>
        </p:txBody>
      </p:sp>
    </p:spTree>
    <p:extLst>
      <p:ext uri="{BB962C8B-B14F-4D97-AF65-F5344CB8AC3E}">
        <p14:creationId xmlns:p14="http://schemas.microsoft.com/office/powerpoint/2010/main" val="55602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5777-4CCF-407F-B913-D86F1E63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ZPPBATCH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CA36E-B582-4B25-9341-4E75C1842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27" y="1589501"/>
            <a:ext cx="4534808" cy="50725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2DBA2-6A30-408E-BE29-0C798865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19" y="1589500"/>
            <a:ext cx="6664411" cy="507255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1F27120-2F64-49B4-B366-CCDB7815149C}"/>
              </a:ext>
            </a:extLst>
          </p:cNvPr>
          <p:cNvSpPr/>
          <p:nvPr/>
        </p:nvSpPr>
        <p:spPr>
          <a:xfrm>
            <a:off x="9819327" y="4500748"/>
            <a:ext cx="2103499" cy="2161309"/>
          </a:xfrm>
          <a:prstGeom prst="wedgeRectCallout">
            <a:avLst>
              <a:gd name="adj1" fmla="val -215603"/>
              <a:gd name="adj2" fmla="val -1347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New Material Group</a:t>
            </a:r>
          </a:p>
          <a:p>
            <a:pPr algn="ctr"/>
            <a:r>
              <a:rPr lang="en-US" dirty="0"/>
              <a:t>Reference 1= 7 days Batch</a:t>
            </a:r>
          </a:p>
          <a:p>
            <a:pPr algn="ctr"/>
            <a:r>
              <a:rPr lang="en-US" dirty="0"/>
              <a:t>Reference 2= 30 days Batch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28787E0-2D41-4C78-B628-9B0F8F9A8982}"/>
              </a:ext>
            </a:extLst>
          </p:cNvPr>
          <p:cNvSpPr/>
          <p:nvPr/>
        </p:nvSpPr>
        <p:spPr>
          <a:xfrm>
            <a:off x="2850078" y="4346369"/>
            <a:ext cx="2042557" cy="2315686"/>
          </a:xfrm>
          <a:prstGeom prst="wedgeRectCallout">
            <a:avLst>
              <a:gd name="adj1" fmla="val -138856"/>
              <a:gd name="adj2" fmla="val -141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ZPPBATCH</a:t>
            </a:r>
          </a:p>
        </p:txBody>
      </p:sp>
    </p:spTree>
    <p:extLst>
      <p:ext uri="{BB962C8B-B14F-4D97-AF65-F5344CB8AC3E}">
        <p14:creationId xmlns:p14="http://schemas.microsoft.com/office/powerpoint/2010/main" val="42226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103B-887A-43FB-A647-447AF44D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Module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CB6093-15DC-4535-9DCE-2098770D9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3"/>
          <a:stretch/>
        </p:blipFill>
        <p:spPr>
          <a:xfrm>
            <a:off x="3086344" y="1603481"/>
            <a:ext cx="5109389" cy="4300608"/>
          </a:xfrm>
        </p:spPr>
      </p:pic>
    </p:spTree>
    <p:extLst>
      <p:ext uri="{BB962C8B-B14F-4D97-AF65-F5344CB8AC3E}">
        <p14:creationId xmlns:p14="http://schemas.microsoft.com/office/powerpoint/2010/main" val="365830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1975"/>
          </a:xfrm>
        </p:spPr>
        <p:txBody>
          <a:bodyPr/>
          <a:lstStyle/>
          <a:p>
            <a:pPr algn="ctr"/>
            <a:r>
              <a:rPr lang="en-US" dirty="0"/>
              <a:t>QM Module Process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64" y="793377"/>
            <a:ext cx="11954436" cy="583602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97828" y="833072"/>
            <a:ext cx="1515035" cy="1035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28392" y="800956"/>
            <a:ext cx="1465730" cy="1035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66999" y="749574"/>
            <a:ext cx="2958354" cy="1048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FG Order Conformation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6520" y="2563216"/>
            <a:ext cx="6302755" cy="1667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Recording &amp; Usage Decision</a:t>
            </a:r>
          </a:p>
          <a:p>
            <a:pPr algn="ctr"/>
            <a:r>
              <a:rPr lang="en-US" sz="4800" dirty="0"/>
              <a:t>QA32</a:t>
            </a:r>
          </a:p>
        </p:txBody>
      </p:sp>
      <p:sp>
        <p:nvSpPr>
          <p:cNvPr id="9" name="Down Arrow 8"/>
          <p:cNvSpPr/>
          <p:nvPr/>
        </p:nvSpPr>
        <p:spPr>
          <a:xfrm>
            <a:off x="965737" y="1869200"/>
            <a:ext cx="418582" cy="69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840287" y="2432206"/>
            <a:ext cx="2554535" cy="1667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Inspection Report</a:t>
            </a:r>
          </a:p>
          <a:p>
            <a:pPr algn="ctr"/>
            <a:r>
              <a:rPr lang="en-US" sz="3200" dirty="0"/>
              <a:t>ZQM_INSP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5023080" y="1771549"/>
            <a:ext cx="418582" cy="69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2950367" y="1836379"/>
            <a:ext cx="418582" cy="69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72888" y="5056094"/>
            <a:ext cx="3673288" cy="1183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  <a:p>
            <a:pPr algn="ctr"/>
            <a:r>
              <a:rPr lang="en-US" sz="2800" dirty="0"/>
              <a:t>MMBE (Individual)</a:t>
            </a:r>
          </a:p>
          <a:p>
            <a:pPr algn="ctr"/>
            <a:r>
              <a:rPr lang="en-US" sz="2800" dirty="0"/>
              <a:t>MB52 (ALL)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6779275" y="3265924"/>
            <a:ext cx="1061012" cy="349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546193" y="4230651"/>
            <a:ext cx="620806" cy="825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7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B9F8-3761-488A-83E9-D23B4E71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 Module Master Data Maintain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4B1462F4-66C0-4156-BF01-0F8E844A3893}"/>
              </a:ext>
            </a:extLst>
          </p:cNvPr>
          <p:cNvSpPr/>
          <p:nvPr/>
        </p:nvSpPr>
        <p:spPr>
          <a:xfrm>
            <a:off x="1535288" y="2788355"/>
            <a:ext cx="2686756" cy="121567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Parameter Creation (QS21)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DDD1CB55-2125-41A9-A8EF-85EECB234FE6}"/>
              </a:ext>
            </a:extLst>
          </p:cNvPr>
          <p:cNvSpPr/>
          <p:nvPr/>
        </p:nvSpPr>
        <p:spPr>
          <a:xfrm>
            <a:off x="6818489" y="2788355"/>
            <a:ext cx="3138311" cy="121567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Quality Plan for RM, PM and FG. (QP01)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C94BB45D-456F-4537-BFC0-9455175E4E8C}"/>
              </a:ext>
            </a:extLst>
          </p:cNvPr>
          <p:cNvSpPr/>
          <p:nvPr/>
        </p:nvSpPr>
        <p:spPr>
          <a:xfrm>
            <a:off x="6818490" y="5032730"/>
            <a:ext cx="3104444" cy="12156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 RM, PM &amp; FG after completing quality Inspection. (QA32)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BDB186-A83D-4540-9643-A9B8AF822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ECE528FC-8A67-4C68-9F3F-DDE9A87FD7C1}"/>
              </a:ext>
            </a:extLst>
          </p:cNvPr>
          <p:cNvSpPr/>
          <p:nvPr/>
        </p:nvSpPr>
        <p:spPr>
          <a:xfrm>
            <a:off x="1535288" y="5032727"/>
            <a:ext cx="2641601" cy="12156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Quality Inspection Report</a:t>
            </a:r>
          </a:p>
          <a:p>
            <a:pPr algn="ctr"/>
            <a:r>
              <a:rPr lang="en-US" sz="3200"/>
              <a:t>ZQM_INSP</a:t>
            </a:r>
            <a:endParaRPr lang="en-US" sz="3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E02495D-1929-42FC-92B5-93D1E7095BF6}"/>
              </a:ext>
            </a:extLst>
          </p:cNvPr>
          <p:cNvSpPr/>
          <p:nvPr/>
        </p:nvSpPr>
        <p:spPr>
          <a:xfrm>
            <a:off x="4222044" y="3172178"/>
            <a:ext cx="2596445" cy="42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45C36C9-863C-4CDC-9899-E1C17B6C25B5}"/>
              </a:ext>
            </a:extLst>
          </p:cNvPr>
          <p:cNvSpPr/>
          <p:nvPr/>
        </p:nvSpPr>
        <p:spPr>
          <a:xfrm>
            <a:off x="8466667" y="4004025"/>
            <a:ext cx="417689" cy="1028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71BFDE04-C4B7-43B8-9E47-BA91212748DD}"/>
              </a:ext>
            </a:extLst>
          </p:cNvPr>
          <p:cNvSpPr/>
          <p:nvPr/>
        </p:nvSpPr>
        <p:spPr>
          <a:xfrm>
            <a:off x="4131733" y="5508978"/>
            <a:ext cx="2686756" cy="4289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DFDC-BDA4-400E-B39C-4369848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</a:t>
            </a:r>
          </a:p>
        </p:txBody>
      </p:sp>
      <p:pic>
        <p:nvPicPr>
          <p:cNvPr id="2050" name="Picture 2" descr="Qualitative vs Quantitative Data: Analysis, Definitions, Examples">
            <a:extLst>
              <a:ext uri="{FF2B5EF4-FFF2-40B4-BE49-F238E27FC236}">
                <a16:creationId xmlns:a16="http://schemas.microsoft.com/office/drawing/2014/main" id="{7634BABE-F837-4C3C-9951-D96418128D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51" y="2314913"/>
            <a:ext cx="785069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60D8F-AD3A-45CF-955A-8F52DB397322}"/>
              </a:ext>
            </a:extLst>
          </p:cNvPr>
          <p:cNvSpPr txBox="1"/>
          <p:nvPr/>
        </p:nvSpPr>
        <p:spPr>
          <a:xfrm>
            <a:off x="1069983" y="1391583"/>
            <a:ext cx="8556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Types of Quality Parameter: </a:t>
            </a:r>
          </a:p>
          <a:p>
            <a:r>
              <a:rPr lang="en-US" dirty="0"/>
              <a:t>								1. Quantitative</a:t>
            </a:r>
          </a:p>
          <a:p>
            <a:r>
              <a:rPr lang="en-US" dirty="0"/>
              <a:t>								2. Qualitative</a:t>
            </a:r>
          </a:p>
        </p:txBody>
      </p:sp>
    </p:spTree>
    <p:extLst>
      <p:ext uri="{BB962C8B-B14F-4D97-AF65-F5344CB8AC3E}">
        <p14:creationId xmlns:p14="http://schemas.microsoft.com/office/powerpoint/2010/main" val="6450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FEC5-9733-46C5-B76F-EB4393C3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Quantative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99B875-BD69-4598-AD09-3E906D27E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990" y="2063927"/>
            <a:ext cx="7462774" cy="419576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642B705-CED2-4D6D-8CF1-C447DB55BDE6}"/>
              </a:ext>
            </a:extLst>
          </p:cNvPr>
          <p:cNvSpPr/>
          <p:nvPr/>
        </p:nvSpPr>
        <p:spPr>
          <a:xfrm>
            <a:off x="6271564" y="3625673"/>
            <a:ext cx="3251200" cy="2381956"/>
          </a:xfrm>
          <a:prstGeom prst="wedgeRectCallout">
            <a:avLst>
              <a:gd name="adj1" fmla="val -136458"/>
              <a:gd name="adj2" fmla="val -630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Hit QS21</a:t>
            </a:r>
          </a:p>
          <a:p>
            <a:pPr algn="ctr"/>
            <a:r>
              <a:rPr lang="en-US" sz="1600" dirty="0"/>
              <a:t>Master Insp. </a:t>
            </a:r>
            <a:r>
              <a:rPr lang="en-US" sz="1600" dirty="0" err="1"/>
              <a:t>Charac</a:t>
            </a:r>
            <a:r>
              <a:rPr lang="en-US" sz="1600" dirty="0"/>
              <a:t>. : Name of the Parameter (Max length: 8 Character)</a:t>
            </a:r>
          </a:p>
        </p:txBody>
      </p:sp>
    </p:spTree>
    <p:extLst>
      <p:ext uri="{BB962C8B-B14F-4D97-AF65-F5344CB8AC3E}">
        <p14:creationId xmlns:p14="http://schemas.microsoft.com/office/powerpoint/2010/main" val="9837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E4BC-C2A1-4C26-AED9-AE926391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Quantative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FFA91C-186F-46D7-B68B-1420EEF3C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62DB646-7DF4-4D43-9C6E-5F49BB5B8C22}"/>
              </a:ext>
            </a:extLst>
          </p:cNvPr>
          <p:cNvSpPr/>
          <p:nvPr/>
        </p:nvSpPr>
        <p:spPr>
          <a:xfrm>
            <a:off x="5576711" y="2573867"/>
            <a:ext cx="1444978" cy="733777"/>
          </a:xfrm>
          <a:prstGeom prst="wedgeRectCallout">
            <a:avLst>
              <a:gd name="adj1" fmla="val -215364"/>
              <a:gd name="adj2" fmla="val 59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Tick on </a:t>
            </a:r>
            <a:r>
              <a:rPr lang="en-US" sz="1400" dirty="0" err="1"/>
              <a:t>Quantative</a:t>
            </a:r>
            <a:endParaRPr lang="en-US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0E10F37-0EA4-4295-AF01-039DBA0E23AF}"/>
              </a:ext>
            </a:extLst>
          </p:cNvPr>
          <p:cNvSpPr/>
          <p:nvPr/>
        </p:nvSpPr>
        <p:spPr>
          <a:xfrm>
            <a:off x="7021688" y="3429001"/>
            <a:ext cx="1817511" cy="555978"/>
          </a:xfrm>
          <a:prstGeom prst="wedgeRectCallout">
            <a:avLst>
              <a:gd name="adj1" fmla="val -164783"/>
              <a:gd name="adj2" fmla="val 6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Incomplete copy Model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5BA568F-8213-46E1-B6C2-32720B2507DB}"/>
              </a:ext>
            </a:extLst>
          </p:cNvPr>
          <p:cNvSpPr/>
          <p:nvPr/>
        </p:nvSpPr>
        <p:spPr>
          <a:xfrm>
            <a:off x="7021689" y="4357510"/>
            <a:ext cx="2190044" cy="1682045"/>
          </a:xfrm>
          <a:prstGeom prst="wedgeRectCallout">
            <a:avLst>
              <a:gd name="adj1" fmla="val -222256"/>
              <a:gd name="adj2" fmla="val -79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Status: Released</a:t>
            </a:r>
          </a:p>
          <a:p>
            <a:pPr algn="ctr"/>
            <a:r>
              <a:rPr lang="en-US" sz="1400" dirty="0"/>
              <a:t>Short Text: Full name of parameter</a:t>
            </a:r>
          </a:p>
          <a:p>
            <a:pPr algn="ctr"/>
            <a:r>
              <a:rPr lang="en-US" sz="1400" dirty="0"/>
              <a:t>Search Field: A portion of full name will used in searching the parameter.</a:t>
            </a:r>
          </a:p>
        </p:txBody>
      </p:sp>
    </p:spTree>
    <p:extLst>
      <p:ext uri="{BB962C8B-B14F-4D97-AF65-F5344CB8AC3E}">
        <p14:creationId xmlns:p14="http://schemas.microsoft.com/office/powerpoint/2010/main" val="266846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C51-39B7-41B7-8200-D4F17472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Step: Identifying Labor Cost/ Hour &amp; Electricity Cost/ Hour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C2AD21D-6C6A-4C45-95E5-545001129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732415"/>
              </p:ext>
            </p:extLst>
          </p:nvPr>
        </p:nvGraphicFramePr>
        <p:xfrm>
          <a:off x="174890" y="3613438"/>
          <a:ext cx="11842219" cy="2573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646">
                  <a:extLst>
                    <a:ext uri="{9D8B030D-6E8A-4147-A177-3AD203B41FA5}">
                      <a16:colId xmlns:a16="http://schemas.microsoft.com/office/drawing/2014/main" val="212087291"/>
                    </a:ext>
                  </a:extLst>
                </a:gridCol>
                <a:gridCol w="794458">
                  <a:extLst>
                    <a:ext uri="{9D8B030D-6E8A-4147-A177-3AD203B41FA5}">
                      <a16:colId xmlns:a16="http://schemas.microsoft.com/office/drawing/2014/main" val="990185665"/>
                    </a:ext>
                  </a:extLst>
                </a:gridCol>
                <a:gridCol w="1116281">
                  <a:extLst>
                    <a:ext uri="{9D8B030D-6E8A-4147-A177-3AD203B41FA5}">
                      <a16:colId xmlns:a16="http://schemas.microsoft.com/office/drawing/2014/main" val="3712295720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212547101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1239844383"/>
                    </a:ext>
                  </a:extLst>
                </a:gridCol>
                <a:gridCol w="1033154">
                  <a:extLst>
                    <a:ext uri="{9D8B030D-6E8A-4147-A177-3AD203B41FA5}">
                      <a16:colId xmlns:a16="http://schemas.microsoft.com/office/drawing/2014/main" val="2165227649"/>
                    </a:ext>
                  </a:extLst>
                </a:gridCol>
                <a:gridCol w="890649">
                  <a:extLst>
                    <a:ext uri="{9D8B030D-6E8A-4147-A177-3AD203B41FA5}">
                      <a16:colId xmlns:a16="http://schemas.microsoft.com/office/drawing/2014/main" val="3673639705"/>
                    </a:ext>
                  </a:extLst>
                </a:gridCol>
                <a:gridCol w="1100987">
                  <a:extLst>
                    <a:ext uri="{9D8B030D-6E8A-4147-A177-3AD203B41FA5}">
                      <a16:colId xmlns:a16="http://schemas.microsoft.com/office/drawing/2014/main" val="312434272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1691839137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841636706"/>
                    </a:ext>
                  </a:extLst>
                </a:gridCol>
                <a:gridCol w="972337">
                  <a:extLst>
                    <a:ext uri="{9D8B030D-6E8A-4147-A177-3AD203B41FA5}">
                      <a16:colId xmlns:a16="http://schemas.microsoft.com/office/drawing/2014/main" val="2682727704"/>
                    </a:ext>
                  </a:extLst>
                </a:gridCol>
                <a:gridCol w="1070219">
                  <a:extLst>
                    <a:ext uri="{9D8B030D-6E8A-4147-A177-3AD203B41FA5}">
                      <a16:colId xmlns:a16="http://schemas.microsoft.com/office/drawing/2014/main" val="2075294764"/>
                    </a:ext>
                  </a:extLst>
                </a:gridCol>
              </a:tblGrid>
              <a:tr h="1446158">
                <a:tc>
                  <a:txBody>
                    <a:bodyPr/>
                    <a:lstStyle/>
                    <a:p>
                      <a:r>
                        <a:rPr lang="en-US" sz="1100" dirty="0"/>
                        <a:t>Work Center</a:t>
                      </a:r>
                    </a:p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O/P per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Electricity Consumption</a:t>
                      </a:r>
                    </a:p>
                    <a:p>
                      <a:r>
                        <a:rPr lang="en-US" sz="1100" dirty="0"/>
                        <a:t>(KWH)</a:t>
                      </a:r>
                    </a:p>
                    <a:p>
                      <a:r>
                        <a:rPr lang="en-US" sz="1100" dirty="0"/>
                        <a:t>/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Rate/ 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Labor Requirement in Nos</a:t>
                      </a:r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Permanent Employee in Nos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Activity Cost for Labor /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Activity Cost for permanent Employee / Month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Labor Rate/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Permanent Employee Rate /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Manpower cost /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Electricity Cost /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190142"/>
                  </a:ext>
                </a:extLst>
              </a:tr>
              <a:tr h="1127448">
                <a:tc>
                  <a:txBody>
                    <a:bodyPr/>
                    <a:lstStyle/>
                    <a:p>
                      <a:r>
                        <a:rPr lang="en-US" sz="1100" dirty="0"/>
                        <a:t>Biscuit</a:t>
                      </a:r>
                    </a:p>
                    <a:p>
                      <a:r>
                        <a:rPr lang="en-US" sz="1100" dirty="0"/>
                        <a:t>Line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10.67</a:t>
                      </a:r>
                    </a:p>
                    <a:p>
                      <a:r>
                        <a:rPr lang="en-US" sz="1100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1739</a:t>
                      </a:r>
                    </a:p>
                    <a:p>
                      <a:r>
                        <a:rPr lang="en-US" sz="1100" dirty="0"/>
                        <a:t>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=143*5600</a:t>
                      </a:r>
                    </a:p>
                    <a:p>
                      <a:r>
                        <a:rPr lang="en-US" sz="1100" dirty="0"/>
                        <a:t>=800800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=Gross salary of 21 permanent Employee</a:t>
                      </a:r>
                    </a:p>
                    <a:p>
                      <a:r>
                        <a:rPr lang="en-US" sz="1100" dirty="0"/>
                        <a:t>=576434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=800800/25/8</a:t>
                      </a:r>
                    </a:p>
                    <a:p>
                      <a:r>
                        <a:rPr lang="en-US" sz="1100" dirty="0"/>
                        <a:t>=4004.00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=576434/25/8</a:t>
                      </a:r>
                    </a:p>
                    <a:p>
                      <a:r>
                        <a:rPr lang="en-US" sz="1100" dirty="0"/>
                        <a:t>=2882.17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=4004+2882.17</a:t>
                      </a:r>
                    </a:p>
                    <a:p>
                      <a:r>
                        <a:rPr lang="en-US" sz="1100" dirty="0"/>
                        <a:t>=6886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=1739*5.44/8</a:t>
                      </a:r>
                    </a:p>
                    <a:p>
                      <a:r>
                        <a:rPr lang="en-US" sz="1100" dirty="0"/>
                        <a:t>=1182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643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409E3D-47A1-48E8-B3C4-03F7098162AC}"/>
              </a:ext>
            </a:extLst>
          </p:cNvPr>
          <p:cNvSpPr txBox="1"/>
          <p:nvPr/>
        </p:nvSpPr>
        <p:spPr>
          <a:xfrm>
            <a:off x="174890" y="3097892"/>
            <a:ext cx="919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 A sample Calculation for identifying Labor Cost &amp; Electricity Cost.</a:t>
            </a:r>
          </a:p>
        </p:txBody>
      </p:sp>
    </p:spTree>
    <p:extLst>
      <p:ext uri="{BB962C8B-B14F-4D97-AF65-F5344CB8AC3E}">
        <p14:creationId xmlns:p14="http://schemas.microsoft.com/office/powerpoint/2010/main" val="32198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02EE-C50B-4FD5-87A7-F4872789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Quantative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086C66-EAD8-41CA-AA62-0C16BC5F2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57F9C9F-E3D8-4CED-AEE5-7ABA709A249B}"/>
              </a:ext>
            </a:extLst>
          </p:cNvPr>
          <p:cNvSpPr/>
          <p:nvPr/>
        </p:nvSpPr>
        <p:spPr>
          <a:xfrm>
            <a:off x="5994400" y="3217333"/>
            <a:ext cx="3313875" cy="3031067"/>
          </a:xfrm>
          <a:prstGeom prst="wedgeRectCallout">
            <a:avLst>
              <a:gd name="adj1" fmla="val -118601"/>
              <a:gd name="adj2" fmla="val -29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Check Tick on</a:t>
            </a:r>
          </a:p>
          <a:p>
            <a:pPr marL="342900" indent="-342900">
              <a:buAutoNum type="arabicPeriod"/>
            </a:pPr>
            <a:r>
              <a:rPr lang="en-US" sz="1400" dirty="0"/>
              <a:t>Lower </a:t>
            </a:r>
            <a:r>
              <a:rPr lang="en-US" sz="1400" dirty="0" err="1"/>
              <a:t>Specf</a:t>
            </a:r>
            <a:r>
              <a:rPr lang="en-US" sz="1400" dirty="0"/>
              <a:t>. Limit</a:t>
            </a:r>
          </a:p>
          <a:p>
            <a:pPr marL="342900" indent="-342900">
              <a:buAutoNum type="arabicPeriod"/>
            </a:pPr>
            <a:r>
              <a:rPr lang="en-US" sz="1400" dirty="0"/>
              <a:t>Upper </a:t>
            </a:r>
            <a:r>
              <a:rPr lang="en-US" sz="1400" dirty="0" err="1"/>
              <a:t>Specf</a:t>
            </a:r>
            <a:r>
              <a:rPr lang="en-US" sz="1400" dirty="0"/>
              <a:t>. Limit</a:t>
            </a:r>
          </a:p>
          <a:p>
            <a:pPr marL="342900" indent="-342900">
              <a:buAutoNum type="arabicPeriod"/>
            </a:pPr>
            <a:r>
              <a:rPr lang="en-US" sz="1400" dirty="0"/>
              <a:t>Sampling Procedure</a:t>
            </a:r>
          </a:p>
          <a:p>
            <a:pPr marL="342900" indent="-342900">
              <a:buAutoNum type="arabicPeriod"/>
            </a:pPr>
            <a:r>
              <a:rPr lang="en-US" sz="1400" dirty="0"/>
              <a:t>Sum Recording</a:t>
            </a:r>
          </a:p>
          <a:p>
            <a:pPr marL="342900" indent="-342900">
              <a:buAutoNum type="arabicPeriod"/>
            </a:pPr>
            <a:r>
              <a:rPr lang="en-US" sz="1400" dirty="0"/>
              <a:t>Required </a:t>
            </a:r>
            <a:r>
              <a:rPr lang="en-US" sz="1400" dirty="0" err="1"/>
              <a:t>Charc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91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F54B-EE78-4D64-A543-DEE89BD4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Quantative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1785A8-E702-4884-B02F-3DA4F36F5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62829A8-4FF6-4DCE-8163-4855414E01A5}"/>
              </a:ext>
            </a:extLst>
          </p:cNvPr>
          <p:cNvSpPr/>
          <p:nvPr/>
        </p:nvSpPr>
        <p:spPr>
          <a:xfrm>
            <a:off x="6604000" y="3429000"/>
            <a:ext cx="2704275" cy="2621844"/>
          </a:xfrm>
          <a:prstGeom prst="wedgeRectCallout">
            <a:avLst>
              <a:gd name="adj1" fmla="val -128534"/>
              <a:gd name="adj2" fmla="val -39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Check Tick on</a:t>
            </a:r>
          </a:p>
          <a:p>
            <a:pPr marL="342900" indent="-342900">
              <a:buAutoNum type="arabicPeriod"/>
            </a:pPr>
            <a:r>
              <a:rPr lang="en-US" sz="1400" dirty="0"/>
              <a:t>Fixed Scope</a:t>
            </a:r>
          </a:p>
          <a:p>
            <a:pPr marL="342900" indent="-342900">
              <a:buAutoNum type="arabicPeriod"/>
            </a:pPr>
            <a:r>
              <a:rPr lang="en-US" sz="1400" dirty="0"/>
              <a:t>No Documentation</a:t>
            </a:r>
          </a:p>
          <a:p>
            <a:pPr marL="342900" indent="-342900">
              <a:buAutoNum type="arabicPeriod"/>
            </a:pPr>
            <a:r>
              <a:rPr lang="en-US" sz="1400" dirty="0"/>
              <a:t>Record Measured </a:t>
            </a:r>
            <a:r>
              <a:rPr lang="en-US" sz="1400" dirty="0" err="1"/>
              <a:t>Vals</a:t>
            </a: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Print</a:t>
            </a:r>
          </a:p>
          <a:p>
            <a:pPr marL="342900" indent="-342900">
              <a:buAutoNum type="arabicPeriod"/>
            </a:pPr>
            <a:r>
              <a:rPr lang="en-US" sz="1400" dirty="0"/>
              <a:t>No Formula</a:t>
            </a:r>
          </a:p>
        </p:txBody>
      </p:sp>
    </p:spTree>
    <p:extLst>
      <p:ext uri="{BB962C8B-B14F-4D97-AF65-F5344CB8AC3E}">
        <p14:creationId xmlns:p14="http://schemas.microsoft.com/office/powerpoint/2010/main" val="330838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EC80-FC58-4988-9AF1-A3651301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Quantative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134F1-102B-4480-9BAD-59EA36FB0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326561AC-4E98-4EC9-B5FC-57A157F2E660}"/>
              </a:ext>
            </a:extLst>
          </p:cNvPr>
          <p:cNvSpPr/>
          <p:nvPr/>
        </p:nvSpPr>
        <p:spPr>
          <a:xfrm>
            <a:off x="6366933" y="4210756"/>
            <a:ext cx="1907823" cy="1128888"/>
          </a:xfrm>
          <a:prstGeom prst="wedgeRectCallout">
            <a:avLst>
              <a:gd name="adj1" fmla="val -218466"/>
              <a:gd name="adj2" fmla="val 104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 that Save the parameter and will shows created.</a:t>
            </a:r>
          </a:p>
        </p:txBody>
      </p:sp>
    </p:spTree>
    <p:extLst>
      <p:ext uri="{BB962C8B-B14F-4D97-AF65-F5344CB8AC3E}">
        <p14:creationId xmlns:p14="http://schemas.microsoft.com/office/powerpoint/2010/main" val="152871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FB6CB-CAE9-42C6-AAEB-088EEEF7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Qualatative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13DD4E-EA3E-47AD-B40B-3BF63A5D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72DC3E5-D3B6-4257-B4E5-1D3B2210ABA9}"/>
              </a:ext>
            </a:extLst>
          </p:cNvPr>
          <p:cNvSpPr/>
          <p:nvPr/>
        </p:nvSpPr>
        <p:spPr>
          <a:xfrm>
            <a:off x="6271564" y="3625673"/>
            <a:ext cx="3251200" cy="2381956"/>
          </a:xfrm>
          <a:prstGeom prst="wedgeRectCallout">
            <a:avLst>
              <a:gd name="adj1" fmla="val -136458"/>
              <a:gd name="adj2" fmla="val -630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Hit QS21</a:t>
            </a:r>
          </a:p>
          <a:p>
            <a:pPr algn="ctr"/>
            <a:r>
              <a:rPr lang="en-US" sz="1600" dirty="0"/>
              <a:t>Master Insp. </a:t>
            </a:r>
            <a:r>
              <a:rPr lang="en-US" sz="1600" dirty="0" err="1"/>
              <a:t>Charac</a:t>
            </a:r>
            <a:r>
              <a:rPr lang="en-US" sz="1600" dirty="0"/>
              <a:t>. : Name of the Parameter (Max length: 8 Character)</a:t>
            </a:r>
          </a:p>
        </p:txBody>
      </p:sp>
    </p:spTree>
    <p:extLst>
      <p:ext uri="{BB962C8B-B14F-4D97-AF65-F5344CB8AC3E}">
        <p14:creationId xmlns:p14="http://schemas.microsoft.com/office/powerpoint/2010/main" val="404223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AC66-979B-4858-B1FB-4758479E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Qualatative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62CCF-8117-4EFC-BEFF-AE7B17235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9BB2BED-537B-48CB-AF3D-A106DE1ADCD2}"/>
              </a:ext>
            </a:extLst>
          </p:cNvPr>
          <p:cNvSpPr/>
          <p:nvPr/>
        </p:nvSpPr>
        <p:spPr>
          <a:xfrm>
            <a:off x="7021689" y="4357510"/>
            <a:ext cx="2190044" cy="1682045"/>
          </a:xfrm>
          <a:prstGeom prst="wedgeRectCallout">
            <a:avLst>
              <a:gd name="adj1" fmla="val -222256"/>
              <a:gd name="adj2" fmla="val -79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Status: Released</a:t>
            </a:r>
          </a:p>
          <a:p>
            <a:pPr algn="ctr"/>
            <a:r>
              <a:rPr lang="en-US" sz="1400" dirty="0"/>
              <a:t>Short Text: Full name of parameter</a:t>
            </a:r>
          </a:p>
          <a:p>
            <a:pPr algn="ctr"/>
            <a:r>
              <a:rPr lang="en-US" sz="1400" dirty="0"/>
              <a:t>Search Field: A portion of full name will used in searching the parameter.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91AB314-5426-4A98-A6BC-E5478213AC99}"/>
              </a:ext>
            </a:extLst>
          </p:cNvPr>
          <p:cNvSpPr/>
          <p:nvPr/>
        </p:nvSpPr>
        <p:spPr>
          <a:xfrm>
            <a:off x="7021688" y="3429001"/>
            <a:ext cx="1817511" cy="555978"/>
          </a:xfrm>
          <a:prstGeom prst="wedgeRectCallout">
            <a:avLst>
              <a:gd name="adj1" fmla="val -164783"/>
              <a:gd name="adj2" fmla="val 6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complete copy Model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BEDFDBE-99C1-47A4-86CE-FF267C707B09}"/>
              </a:ext>
            </a:extLst>
          </p:cNvPr>
          <p:cNvSpPr/>
          <p:nvPr/>
        </p:nvSpPr>
        <p:spPr>
          <a:xfrm>
            <a:off x="5576711" y="2573867"/>
            <a:ext cx="1444978" cy="733777"/>
          </a:xfrm>
          <a:prstGeom prst="wedgeRectCallout">
            <a:avLst>
              <a:gd name="adj1" fmla="val -136458"/>
              <a:gd name="adj2" fmla="val 47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Tick on </a:t>
            </a:r>
            <a:r>
              <a:rPr lang="en-US" sz="1400" dirty="0" err="1"/>
              <a:t>Qualatative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85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0FBB-31F7-4CD6-A2FE-4C32A51E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Qualatative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454697-319D-41C0-B15C-752FCEBCC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2B16F05-0864-4F2A-84E2-9A5343BC2DC9}"/>
              </a:ext>
            </a:extLst>
          </p:cNvPr>
          <p:cNvSpPr/>
          <p:nvPr/>
        </p:nvSpPr>
        <p:spPr>
          <a:xfrm>
            <a:off x="1845500" y="3217333"/>
            <a:ext cx="2332961" cy="3031067"/>
          </a:xfrm>
          <a:prstGeom prst="wedgeRectCallout">
            <a:avLst>
              <a:gd name="adj1" fmla="val 86261"/>
              <a:gd name="adj2" fmla="val -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Check Tick on</a:t>
            </a:r>
          </a:p>
          <a:p>
            <a:pPr marL="342900" indent="-342900">
              <a:buAutoNum type="arabicPeriod"/>
            </a:pPr>
            <a:r>
              <a:rPr lang="en-US" sz="1400" dirty="0"/>
              <a:t>Char Attribute</a:t>
            </a:r>
          </a:p>
          <a:p>
            <a:pPr marL="342900" indent="-342900">
              <a:buAutoNum type="arabicPeriod"/>
            </a:pPr>
            <a:r>
              <a:rPr lang="en-US" sz="1400" dirty="0"/>
              <a:t>Sampling Procedure</a:t>
            </a:r>
          </a:p>
          <a:p>
            <a:pPr marL="342900" indent="-342900">
              <a:buAutoNum type="arabicPeriod"/>
            </a:pPr>
            <a:r>
              <a:rPr lang="en-US" sz="1400" dirty="0"/>
              <a:t>Sum Recording</a:t>
            </a:r>
          </a:p>
          <a:p>
            <a:pPr marL="342900" indent="-342900">
              <a:buAutoNum type="arabicPeriod"/>
            </a:pPr>
            <a:r>
              <a:rPr lang="en-US" sz="1400" dirty="0"/>
              <a:t>Required </a:t>
            </a:r>
            <a:r>
              <a:rPr lang="en-US" sz="1400" dirty="0" err="1"/>
              <a:t>Charc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7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6439-B565-49B2-B3D1-733C0762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Qualatative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4901AD-610E-4F8B-990E-D7E5A0AC4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DEFDFFB-C8BD-4884-8410-B75A6DBBDEB3}"/>
              </a:ext>
            </a:extLst>
          </p:cNvPr>
          <p:cNvSpPr/>
          <p:nvPr/>
        </p:nvSpPr>
        <p:spPr>
          <a:xfrm>
            <a:off x="6604000" y="3429000"/>
            <a:ext cx="2704275" cy="2621844"/>
          </a:xfrm>
          <a:prstGeom prst="wedgeRectCallout">
            <a:avLst>
              <a:gd name="adj1" fmla="val -128534"/>
              <a:gd name="adj2" fmla="val -39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Check Tick on</a:t>
            </a:r>
          </a:p>
          <a:p>
            <a:pPr marL="342900" indent="-342900">
              <a:buAutoNum type="arabicPeriod"/>
            </a:pPr>
            <a:r>
              <a:rPr lang="en-US" sz="1400" dirty="0"/>
              <a:t>Fixed Scope</a:t>
            </a:r>
          </a:p>
          <a:p>
            <a:pPr marL="342900" indent="-342900">
              <a:buAutoNum type="arabicPeriod"/>
            </a:pPr>
            <a:r>
              <a:rPr lang="en-US" sz="1400" dirty="0"/>
              <a:t>No Documentation</a:t>
            </a:r>
          </a:p>
          <a:p>
            <a:pPr marL="342900" indent="-342900">
              <a:buAutoNum type="arabicPeriod"/>
            </a:pPr>
            <a:r>
              <a:rPr lang="en-US" sz="1400" dirty="0"/>
              <a:t>Print</a:t>
            </a:r>
          </a:p>
        </p:txBody>
      </p:sp>
    </p:spTree>
    <p:extLst>
      <p:ext uri="{BB962C8B-B14F-4D97-AF65-F5344CB8AC3E}">
        <p14:creationId xmlns:p14="http://schemas.microsoft.com/office/powerpoint/2010/main" val="202746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BFB2-7112-4221-A65C-03106F7C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Qualatative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E25AA8-8774-420C-AB61-94BF28BB8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9155077-2D20-4C9C-A99C-72B9088559DD}"/>
              </a:ext>
            </a:extLst>
          </p:cNvPr>
          <p:cNvSpPr/>
          <p:nvPr/>
        </p:nvSpPr>
        <p:spPr>
          <a:xfrm>
            <a:off x="6897511" y="3657599"/>
            <a:ext cx="2088445" cy="1896533"/>
          </a:xfrm>
          <a:prstGeom prst="wedgeRectCallout">
            <a:avLst>
              <a:gd name="adj1" fmla="val -234346"/>
              <a:gd name="adj2" fmla="val -25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Attribute field will appear.</a:t>
            </a:r>
          </a:p>
        </p:txBody>
      </p:sp>
    </p:spTree>
    <p:extLst>
      <p:ext uri="{BB962C8B-B14F-4D97-AF65-F5344CB8AC3E}">
        <p14:creationId xmlns:p14="http://schemas.microsoft.com/office/powerpoint/2010/main" val="93708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4758-DC8D-46A8-A6E3-2573B871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Qualatative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437A8-BCD6-4C2D-B159-25CA9A18B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C302B01-EC1C-482B-8734-B6ED5EE12EB7}"/>
              </a:ext>
            </a:extLst>
          </p:cNvPr>
          <p:cNvSpPr/>
          <p:nvPr/>
        </p:nvSpPr>
        <p:spPr>
          <a:xfrm>
            <a:off x="7727831" y="4831644"/>
            <a:ext cx="1580444" cy="1264355"/>
          </a:xfrm>
          <a:prstGeom prst="wedgeRectCallout">
            <a:avLst>
              <a:gd name="adj1" fmla="val -225119"/>
              <a:gd name="adj2" fmla="val -141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 Quality Check Result</a:t>
            </a:r>
          </a:p>
        </p:txBody>
      </p:sp>
    </p:spTree>
    <p:extLst>
      <p:ext uri="{BB962C8B-B14F-4D97-AF65-F5344CB8AC3E}">
        <p14:creationId xmlns:p14="http://schemas.microsoft.com/office/powerpoint/2010/main" val="38296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53C9-BFD3-4A08-A262-56B834DF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Qualatative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D46EE1-724A-40D8-8727-84926038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866B802-77F5-4117-B1EE-D4D053396213}"/>
              </a:ext>
            </a:extLst>
          </p:cNvPr>
          <p:cNvSpPr/>
          <p:nvPr/>
        </p:nvSpPr>
        <p:spPr>
          <a:xfrm>
            <a:off x="7349067" y="4334933"/>
            <a:ext cx="1959208" cy="1682045"/>
          </a:xfrm>
          <a:prstGeom prst="wedgeRectCallout">
            <a:avLst>
              <a:gd name="adj1" fmla="val -268598"/>
              <a:gd name="adj2" fmla="val -58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Quality here</a:t>
            </a:r>
          </a:p>
        </p:txBody>
      </p:sp>
    </p:spTree>
    <p:extLst>
      <p:ext uri="{BB962C8B-B14F-4D97-AF65-F5344CB8AC3E}">
        <p14:creationId xmlns:p14="http://schemas.microsoft.com/office/powerpoint/2010/main" val="288067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BBB0-4959-4679-94C4-281FB551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Step: KP26 Price Maintain in SAP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0E3D5-A0A6-4233-AFB0-5233EC25A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33" y="2119208"/>
            <a:ext cx="5495711" cy="428607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821701-AC4C-483E-903B-7E00D729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19209"/>
            <a:ext cx="5802489" cy="4286074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0D6566B-24F4-4BCA-9C43-B9BBD2EF3D5E}"/>
              </a:ext>
            </a:extLst>
          </p:cNvPr>
          <p:cNvSpPr/>
          <p:nvPr/>
        </p:nvSpPr>
        <p:spPr>
          <a:xfrm>
            <a:off x="3544711" y="3578578"/>
            <a:ext cx="1806222" cy="1162755"/>
          </a:xfrm>
          <a:prstGeom prst="wedgeRectCallout">
            <a:avLst>
              <a:gd name="adj1" fmla="val -197083"/>
              <a:gd name="adj2" fmla="val -148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Hit KP26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BED150-2206-4626-A6D5-AD7BA007EAEA}"/>
              </a:ext>
            </a:extLst>
          </p:cNvPr>
          <p:cNvSpPr/>
          <p:nvPr/>
        </p:nvSpPr>
        <p:spPr>
          <a:xfrm>
            <a:off x="10193867" y="5125156"/>
            <a:ext cx="1704621" cy="1027288"/>
          </a:xfrm>
          <a:prstGeom prst="wedgeRectCallout">
            <a:avLst>
              <a:gd name="adj1" fmla="val -140701"/>
              <a:gd name="adj2" fmla="val -153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Controlling Area: 1000</a:t>
            </a:r>
          </a:p>
        </p:txBody>
      </p:sp>
    </p:spTree>
    <p:extLst>
      <p:ext uri="{BB962C8B-B14F-4D97-AF65-F5344CB8AC3E}">
        <p14:creationId xmlns:p14="http://schemas.microsoft.com/office/powerpoint/2010/main" val="38841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BE0B-014C-4B4D-9308-70C538E8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Parameter Creation (QS21) for </a:t>
            </a:r>
            <a:r>
              <a:rPr lang="en-US" dirty="0" err="1"/>
              <a:t>Qualatative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0BEAD7-214B-4DFE-B5FD-B561BE36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BAE7BE-EEB3-41DF-98DF-E84ABF3B8F44}"/>
              </a:ext>
            </a:extLst>
          </p:cNvPr>
          <p:cNvSpPr/>
          <p:nvPr/>
        </p:nvSpPr>
        <p:spPr>
          <a:xfrm>
            <a:off x="6468533" y="3059288"/>
            <a:ext cx="1823742" cy="1490134"/>
          </a:xfrm>
          <a:prstGeom prst="wedgeRectCallout">
            <a:avLst>
              <a:gd name="adj1" fmla="val -250480"/>
              <a:gd name="adj2" fmla="val 1367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it, Parameter will be created.</a:t>
            </a:r>
          </a:p>
        </p:txBody>
      </p:sp>
    </p:spTree>
    <p:extLst>
      <p:ext uri="{BB962C8B-B14F-4D97-AF65-F5344CB8AC3E}">
        <p14:creationId xmlns:p14="http://schemas.microsoft.com/office/powerpoint/2010/main" val="54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993" y="198718"/>
            <a:ext cx="8596668" cy="1320800"/>
          </a:xfrm>
        </p:spPr>
        <p:txBody>
          <a:bodyPr/>
          <a:lstStyle/>
          <a:p>
            <a:pPr algn="ctr"/>
            <a:r>
              <a:rPr lang="en-IN" dirty="0"/>
              <a:t>Quality Plan Assignment (QP01)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529" y="1237130"/>
            <a:ext cx="8794377" cy="4804896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4276165" y="2380129"/>
            <a:ext cx="2218764" cy="1196789"/>
          </a:xfrm>
          <a:prstGeom prst="wedgeEllipseCallout">
            <a:avLst>
              <a:gd name="adj1" fmla="val -166288"/>
              <a:gd name="adj2" fmla="val -117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Hit QP01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80" y="274171"/>
            <a:ext cx="10790019" cy="1320800"/>
          </a:xfrm>
        </p:spPr>
        <p:txBody>
          <a:bodyPr/>
          <a:lstStyle/>
          <a:p>
            <a:pPr algn="ctr"/>
            <a:r>
              <a:rPr lang="en-IN" dirty="0"/>
              <a:t>Quality Plan Assignment (QP01) </a:t>
            </a:r>
            <a:r>
              <a:rPr lang="en-IN" dirty="0" err="1"/>
              <a:t>Cont</a:t>
            </a:r>
            <a:r>
              <a:rPr lang="en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954" y="1331260"/>
            <a:ext cx="10448364" cy="4961964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185647" y="2124635"/>
            <a:ext cx="1936377" cy="1129553"/>
          </a:xfrm>
          <a:prstGeom prst="wedgeEllipseCallout">
            <a:avLst>
              <a:gd name="adj1" fmla="val -206944"/>
              <a:gd name="adj2" fmla="val -14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Material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6615953" y="3711388"/>
            <a:ext cx="2178423" cy="1143000"/>
          </a:xfrm>
          <a:prstGeom prst="wedgeEllipseCallout">
            <a:avLst>
              <a:gd name="adj1" fmla="val -238734"/>
              <a:gd name="adj2" fmla="val -139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Plant &amp; 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6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099" y="179294"/>
            <a:ext cx="10680948" cy="1320800"/>
          </a:xfrm>
        </p:spPr>
        <p:txBody>
          <a:bodyPr/>
          <a:lstStyle/>
          <a:p>
            <a:pPr algn="ctr"/>
            <a:r>
              <a:rPr lang="en-IN" dirty="0"/>
              <a:t>Quality Plan Assignment (QP01) </a:t>
            </a:r>
            <a:r>
              <a:rPr lang="en-IN" dirty="0" err="1"/>
              <a:t>Cont</a:t>
            </a:r>
            <a:r>
              <a:rPr lang="en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953" y="1237130"/>
            <a:ext cx="9762565" cy="4804896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728447" y="2675964"/>
            <a:ext cx="2931459" cy="1129553"/>
          </a:xfrm>
          <a:prstGeom prst="wedgeEllipseCallout">
            <a:avLst>
              <a:gd name="adj1" fmla="val -168998"/>
              <a:gd name="adj2" fmla="val 220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Usage: Good Receipt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6521824" y="4182035"/>
            <a:ext cx="2528047" cy="1075765"/>
          </a:xfrm>
          <a:prstGeom prst="wedgeEllipseCallout">
            <a:avLst>
              <a:gd name="adj1" fmla="val -219237"/>
              <a:gd name="adj2" fmla="val -9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Overall Status: released General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0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25506"/>
            <a:ext cx="10318044" cy="1320800"/>
          </a:xfrm>
        </p:spPr>
        <p:txBody>
          <a:bodyPr/>
          <a:lstStyle/>
          <a:p>
            <a:pPr algn="ctr"/>
            <a:r>
              <a:rPr lang="en-IN" dirty="0"/>
              <a:t>Quality Plan Assignment (QP01) </a:t>
            </a:r>
            <a:r>
              <a:rPr lang="en-IN" dirty="0" err="1"/>
              <a:t>Cont</a:t>
            </a:r>
            <a:r>
              <a:rPr lang="en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832" y="1022350"/>
            <a:ext cx="8928224" cy="5019675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7355541" y="2178424"/>
            <a:ext cx="2218765" cy="1586752"/>
          </a:xfrm>
          <a:prstGeom prst="wedgeEllipseCallout">
            <a:avLst>
              <a:gd name="adj1" fmla="val -228712"/>
              <a:gd name="adj2" fmla="val -66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 to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2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0"/>
            <a:ext cx="10769599" cy="1320800"/>
          </a:xfrm>
        </p:spPr>
        <p:txBody>
          <a:bodyPr/>
          <a:lstStyle/>
          <a:p>
            <a:pPr algn="ctr"/>
            <a:r>
              <a:rPr lang="en-IN" dirty="0"/>
              <a:t>Quality Plan Assignment (QP01) </a:t>
            </a:r>
            <a:r>
              <a:rPr lang="en-IN" dirty="0" err="1"/>
              <a:t>Cont</a:t>
            </a:r>
            <a:r>
              <a:rPr lang="en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86" y="887413"/>
            <a:ext cx="9574827" cy="5383212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145306" y="2554941"/>
            <a:ext cx="3128696" cy="1869141"/>
          </a:xfrm>
          <a:prstGeom prst="wedgeEllipseCallout">
            <a:avLst>
              <a:gd name="adj1" fmla="val -159658"/>
              <a:gd name="adj2" fmla="val -38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Work Centre &amp; Control Key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7395882" y="1320800"/>
            <a:ext cx="2985247" cy="1126565"/>
          </a:xfrm>
          <a:prstGeom prst="wedgeEllipseCallout">
            <a:avLst>
              <a:gd name="adj1" fmla="val -131193"/>
              <a:gd name="adj2" fmla="val -55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 to Inspection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10780888" cy="1320800"/>
          </a:xfrm>
        </p:spPr>
        <p:txBody>
          <a:bodyPr/>
          <a:lstStyle/>
          <a:p>
            <a:pPr algn="ctr"/>
            <a:r>
              <a:rPr lang="en-IN" dirty="0"/>
              <a:t>Quality Plan Assignment (QP01) </a:t>
            </a:r>
            <a:r>
              <a:rPr lang="en-IN" dirty="0" err="1"/>
              <a:t>Cont</a:t>
            </a:r>
            <a:r>
              <a:rPr lang="en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30" y="1076325"/>
            <a:ext cx="9828953" cy="552608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6104965" y="3036877"/>
            <a:ext cx="2595282" cy="2110856"/>
          </a:xfrm>
          <a:prstGeom prst="wedgeEllipseCallout">
            <a:avLst>
              <a:gd name="adj1" fmla="val -110988"/>
              <a:gd name="adj2" fmla="val -42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Give Inspection Parameter &amp; Give Value of </a:t>
            </a:r>
            <a:r>
              <a:rPr lang="en-IN" dirty="0" err="1"/>
              <a:t>Quantative</a:t>
            </a:r>
            <a:r>
              <a:rPr lang="en-IN" dirty="0"/>
              <a:t> Parameter</a:t>
            </a:r>
            <a:endParaRPr lang="en-US" dirty="0"/>
          </a:p>
        </p:txBody>
      </p:sp>
      <p:sp>
        <p:nvSpPr>
          <p:cNvPr id="8" name="Oval Callout 7"/>
          <p:cNvSpPr/>
          <p:nvPr/>
        </p:nvSpPr>
        <p:spPr>
          <a:xfrm>
            <a:off x="6468035" y="1320800"/>
            <a:ext cx="2393577" cy="1153459"/>
          </a:xfrm>
          <a:prstGeom prst="wedgeEllipseCallout">
            <a:avLst>
              <a:gd name="adj1" fmla="val -189372"/>
              <a:gd name="adj2" fmla="val -34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Then Save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4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9EC8F-3951-406F-B9E0-F2EC1003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Recording &amp; Usage Decision (QA32)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174C9D1-C44C-4D4F-846B-65620BE3F0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594" y="2251163"/>
            <a:ext cx="6340228" cy="357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4" y="168303"/>
            <a:ext cx="8596668" cy="1320800"/>
          </a:xfrm>
        </p:spPr>
        <p:txBody>
          <a:bodyPr/>
          <a:lstStyle/>
          <a:p>
            <a:pPr algn="ctr"/>
            <a:r>
              <a:rPr lang="en-US" sz="3200" dirty="0"/>
              <a:t>Quality Result/ Decision (TCODE: QA32)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35" y="986971"/>
            <a:ext cx="11625836" cy="5871030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DEFE1738-11D7-40D1-9688-2EF5056CBD2A}"/>
              </a:ext>
            </a:extLst>
          </p:cNvPr>
          <p:cNvSpPr/>
          <p:nvPr/>
        </p:nvSpPr>
        <p:spPr>
          <a:xfrm>
            <a:off x="4598504" y="2411896"/>
            <a:ext cx="3299792" cy="2040834"/>
          </a:xfrm>
          <a:prstGeom prst="wedgeEllipseCallout">
            <a:avLst>
              <a:gd name="adj1" fmla="val -155371"/>
              <a:gd name="adj2" fmla="val -10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HIT QA32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4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168" y="44918"/>
            <a:ext cx="8596668" cy="948951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14" y="856344"/>
            <a:ext cx="11916229" cy="574765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F3E85DD-F876-47CD-8DFD-7D409CD0523B}"/>
              </a:ext>
            </a:extLst>
          </p:cNvPr>
          <p:cNvSpPr/>
          <p:nvPr/>
        </p:nvSpPr>
        <p:spPr>
          <a:xfrm>
            <a:off x="1287340" y="1485751"/>
            <a:ext cx="1715911" cy="788244"/>
          </a:xfrm>
          <a:prstGeom prst="wedgeRectCallout">
            <a:avLst>
              <a:gd name="adj1" fmla="val -100438"/>
              <a:gd name="adj2" fmla="val -10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Execute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3C9B9A5-7A45-46E0-9A4B-492B7BA9350D}"/>
              </a:ext>
            </a:extLst>
          </p:cNvPr>
          <p:cNvSpPr/>
          <p:nvPr/>
        </p:nvSpPr>
        <p:spPr>
          <a:xfrm>
            <a:off x="6389511" y="4131734"/>
            <a:ext cx="3183467" cy="775078"/>
          </a:xfrm>
          <a:prstGeom prst="wedgeRectCallout">
            <a:avLst>
              <a:gd name="adj1" fmla="val -155585"/>
              <a:gd name="adj2" fmla="val -169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Material code is your choice</a:t>
            </a:r>
            <a:endParaRPr lang="en-US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1813EE34-3743-4A71-B969-8D163FBFF2A8}"/>
              </a:ext>
            </a:extLst>
          </p:cNvPr>
          <p:cNvSpPr/>
          <p:nvPr/>
        </p:nvSpPr>
        <p:spPr>
          <a:xfrm>
            <a:off x="6818488" y="2607848"/>
            <a:ext cx="2325511" cy="910857"/>
          </a:xfrm>
          <a:prstGeom prst="wedgeRectCallout">
            <a:avLst>
              <a:gd name="adj1" fmla="val -231998"/>
              <a:gd name="adj2" fmla="val -27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Giving Plant is mandatory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841E48B-2B34-4E47-9620-6931A596B79A}"/>
              </a:ext>
            </a:extLst>
          </p:cNvPr>
          <p:cNvSpPr/>
          <p:nvPr/>
        </p:nvSpPr>
        <p:spPr>
          <a:xfrm>
            <a:off x="7315200" y="1244880"/>
            <a:ext cx="3397956" cy="1111956"/>
          </a:xfrm>
          <a:prstGeom prst="wedgeRectCallout">
            <a:avLst>
              <a:gd name="adj1" fmla="val -134122"/>
              <a:gd name="adj2" fmla="val 3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customize by selecting date</a:t>
            </a:r>
          </a:p>
        </p:txBody>
      </p:sp>
    </p:spTree>
    <p:extLst>
      <p:ext uri="{BB962C8B-B14F-4D97-AF65-F5344CB8AC3E}">
        <p14:creationId xmlns:p14="http://schemas.microsoft.com/office/powerpoint/2010/main" val="101099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9500-4D2D-4B05-86AE-D1040C74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Step: KP26 Price Maintain for Electricity Cost in SAP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3EA1E-88B7-41EA-A1F4-E86AB5AAB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22" y="2209521"/>
            <a:ext cx="5915378" cy="40219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F82D3-F391-494F-8476-C7BB3E357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56" y="2209520"/>
            <a:ext cx="5362222" cy="402194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E896E30-50A3-449C-9707-26DCFC87DED3}"/>
              </a:ext>
            </a:extLst>
          </p:cNvPr>
          <p:cNvSpPr/>
          <p:nvPr/>
        </p:nvSpPr>
        <p:spPr>
          <a:xfrm>
            <a:off x="2867378" y="4244622"/>
            <a:ext cx="3228622" cy="1986845"/>
          </a:xfrm>
          <a:prstGeom prst="wedgeRectCallout">
            <a:avLst>
              <a:gd name="adj1" fmla="val -75388"/>
              <a:gd name="adj2" fmla="val -730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Version: o</a:t>
            </a:r>
          </a:p>
          <a:p>
            <a:r>
              <a:rPr lang="en-US" sz="1400" dirty="0"/>
              <a:t>From Period: 1</a:t>
            </a:r>
          </a:p>
          <a:p>
            <a:r>
              <a:rPr lang="en-US" sz="1400" dirty="0"/>
              <a:t>To Period: 12</a:t>
            </a:r>
          </a:p>
          <a:p>
            <a:r>
              <a:rPr lang="en-US" sz="1400" dirty="0"/>
              <a:t>Fiscal Year: 2021 (Choice)</a:t>
            </a:r>
          </a:p>
          <a:p>
            <a:r>
              <a:rPr lang="en-US" sz="1400" dirty="0"/>
              <a:t>Cost Center:  1012000011 for Biscuit</a:t>
            </a:r>
          </a:p>
          <a:p>
            <a:r>
              <a:rPr lang="en-US" sz="1400" dirty="0"/>
              <a:t>Activity Type: 100211 for Electricity Cost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68CFE7E-959C-41DD-90BB-3BC4F244F72B}"/>
              </a:ext>
            </a:extLst>
          </p:cNvPr>
          <p:cNvSpPr/>
          <p:nvPr/>
        </p:nvSpPr>
        <p:spPr>
          <a:xfrm>
            <a:off x="5057422" y="2209520"/>
            <a:ext cx="1038578" cy="759458"/>
          </a:xfrm>
          <a:prstGeom prst="wedgeRectCallout">
            <a:avLst>
              <a:gd name="adj1" fmla="val -489311"/>
              <a:gd name="adj2" fmla="val 37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Overview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9F3B339D-80D7-40DC-A8A8-13F83556D16D}"/>
              </a:ext>
            </a:extLst>
          </p:cNvPr>
          <p:cNvSpPr/>
          <p:nvPr/>
        </p:nvSpPr>
        <p:spPr>
          <a:xfrm>
            <a:off x="9990666" y="5238716"/>
            <a:ext cx="2020712" cy="1027289"/>
          </a:xfrm>
          <a:prstGeom prst="wedgeRectCallout">
            <a:avLst>
              <a:gd name="adj1" fmla="val -97369"/>
              <a:gd name="adj2" fmla="val -185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 Fixed Price</a:t>
            </a:r>
          </a:p>
        </p:txBody>
      </p:sp>
    </p:spTree>
    <p:extLst>
      <p:ext uri="{BB962C8B-B14F-4D97-AF65-F5344CB8AC3E}">
        <p14:creationId xmlns:p14="http://schemas.microsoft.com/office/powerpoint/2010/main" val="156645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095"/>
            <a:ext cx="10515600" cy="1041117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71" y="725714"/>
            <a:ext cx="11843657" cy="613228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72E8461-AFC7-4311-AF58-A87E10D0BA03}"/>
              </a:ext>
            </a:extLst>
          </p:cNvPr>
          <p:cNvSpPr/>
          <p:nvPr/>
        </p:nvSpPr>
        <p:spPr>
          <a:xfrm>
            <a:off x="838200" y="3578436"/>
            <a:ext cx="2235200" cy="948266"/>
          </a:xfrm>
          <a:prstGeom prst="wedgeRectCallout">
            <a:avLst>
              <a:gd name="adj1" fmla="val -73864"/>
              <a:gd name="adj2" fmla="val -205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Select the material</a:t>
            </a:r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8F932C6-3B62-43A6-A459-6D8D5C588749}"/>
              </a:ext>
            </a:extLst>
          </p:cNvPr>
          <p:cNvSpPr/>
          <p:nvPr/>
        </p:nvSpPr>
        <p:spPr>
          <a:xfrm>
            <a:off x="5520267" y="3521849"/>
            <a:ext cx="2415822" cy="948266"/>
          </a:xfrm>
          <a:prstGeom prst="wedgeRectCallout">
            <a:avLst>
              <a:gd name="adj1" fmla="val -14758"/>
              <a:gd name="adj2" fmla="val -24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666" y="19957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86" y="810275"/>
            <a:ext cx="11771085" cy="5907315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4C05EDD5-E68B-4AB0-AC93-2349A45F0B07}"/>
              </a:ext>
            </a:extLst>
          </p:cNvPr>
          <p:cNvSpPr/>
          <p:nvPr/>
        </p:nvSpPr>
        <p:spPr>
          <a:xfrm>
            <a:off x="2584174" y="2279374"/>
            <a:ext cx="1881809" cy="1417983"/>
          </a:xfrm>
          <a:prstGeom prst="wedgeEllipseCallout">
            <a:avLst>
              <a:gd name="adj1" fmla="val -52523"/>
              <a:gd name="adj2" fmla="val -122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Click on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4400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798286"/>
            <a:ext cx="11785600" cy="590731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CCEB194-F454-4D5E-8611-D8135AFE4DBC}"/>
              </a:ext>
            </a:extLst>
          </p:cNvPr>
          <p:cNvSpPr/>
          <p:nvPr/>
        </p:nvSpPr>
        <p:spPr>
          <a:xfrm>
            <a:off x="440268" y="5172375"/>
            <a:ext cx="1693332" cy="663649"/>
          </a:xfrm>
          <a:prstGeom prst="wedgeRectCallout">
            <a:avLst>
              <a:gd name="adj1" fmla="val -9420"/>
              <a:gd name="adj2" fmla="val -107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Paramete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AC361D1-D286-4E1E-98F5-E69DE1FAA945}"/>
              </a:ext>
            </a:extLst>
          </p:cNvPr>
          <p:cNvSpPr/>
          <p:nvPr/>
        </p:nvSpPr>
        <p:spPr>
          <a:xfrm>
            <a:off x="2370668" y="5172375"/>
            <a:ext cx="1840088" cy="663648"/>
          </a:xfrm>
          <a:prstGeom prst="wedgeRectCallout">
            <a:avLst>
              <a:gd name="adj1" fmla="val -29422"/>
              <a:gd name="adj2" fmla="val -112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Specifications</a:t>
            </a:r>
            <a:endParaRPr lang="en-US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E568FD5-581A-4D89-8444-72A24E1CE1F6}"/>
              </a:ext>
            </a:extLst>
          </p:cNvPr>
          <p:cNvSpPr/>
          <p:nvPr/>
        </p:nvSpPr>
        <p:spPr>
          <a:xfrm>
            <a:off x="5881512" y="3612445"/>
            <a:ext cx="1580444" cy="806823"/>
          </a:xfrm>
          <a:prstGeom prst="wedgeRectCallout">
            <a:avLst>
              <a:gd name="adj1" fmla="val -92262"/>
              <a:gd name="adj2" fmla="val -32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"/>
            <a:ext cx="11923059" cy="914399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30" y="672158"/>
            <a:ext cx="11860306" cy="607807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0B5753FE-4731-4F0D-9893-3C2282D01EAA}"/>
              </a:ext>
            </a:extLst>
          </p:cNvPr>
          <p:cNvSpPr/>
          <p:nvPr/>
        </p:nvSpPr>
        <p:spPr>
          <a:xfrm>
            <a:off x="9102804" y="1166191"/>
            <a:ext cx="2851632" cy="1417983"/>
          </a:xfrm>
          <a:prstGeom prst="wedgeEllipseCallout">
            <a:avLst>
              <a:gd name="adj1" fmla="val -114707"/>
              <a:gd name="adj2" fmla="val 1241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Acceptable / Unacceptable (For Qualitative)</a:t>
            </a:r>
          </a:p>
        </p:txBody>
      </p:sp>
    </p:spTree>
    <p:extLst>
      <p:ext uri="{BB962C8B-B14F-4D97-AF65-F5344CB8AC3E}">
        <p14:creationId xmlns:p14="http://schemas.microsoft.com/office/powerpoint/2010/main" val="173129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557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4" y="1089212"/>
            <a:ext cx="11725835" cy="5674659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CAC1204F-D1CB-4C90-B867-63696B8A7097}"/>
              </a:ext>
            </a:extLst>
          </p:cNvPr>
          <p:cNvSpPr/>
          <p:nvPr/>
        </p:nvSpPr>
        <p:spPr>
          <a:xfrm>
            <a:off x="8176590" y="3821890"/>
            <a:ext cx="2915479" cy="670598"/>
          </a:xfrm>
          <a:prstGeom prst="wedgeEllipseCallout">
            <a:avLst>
              <a:gd name="adj1" fmla="val -147651"/>
              <a:gd name="adj2" fmla="val -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Quantitative Value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24976B2C-DDC8-401A-8CB8-E107F8AA3D7B}"/>
              </a:ext>
            </a:extLst>
          </p:cNvPr>
          <p:cNvSpPr/>
          <p:nvPr/>
        </p:nvSpPr>
        <p:spPr>
          <a:xfrm>
            <a:off x="8958470" y="4605034"/>
            <a:ext cx="2395330" cy="670598"/>
          </a:xfrm>
          <a:prstGeom prst="wedgeEllipseCallout">
            <a:avLst>
              <a:gd name="adj1" fmla="val -220556"/>
              <a:gd name="adj2" fmla="val -54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Qualitative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546" y="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66" y="645459"/>
            <a:ext cx="11766176" cy="6051175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5586D1D4-CB47-4A97-846F-8917FCA933CB}"/>
              </a:ext>
            </a:extLst>
          </p:cNvPr>
          <p:cNvSpPr/>
          <p:nvPr/>
        </p:nvSpPr>
        <p:spPr>
          <a:xfrm>
            <a:off x="3352800" y="2768600"/>
            <a:ext cx="3617843" cy="1320800"/>
          </a:xfrm>
          <a:prstGeom prst="wedgeEllipseCallout">
            <a:avLst>
              <a:gd name="adj1" fmla="val 2244"/>
              <a:gd name="adj2" fmla="val -1391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Usage Decision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675" y="0"/>
            <a:ext cx="8596668" cy="981635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35" y="766482"/>
            <a:ext cx="11429999" cy="5970494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68C42FB-4574-428A-AFDA-0B94081C4701}"/>
              </a:ext>
            </a:extLst>
          </p:cNvPr>
          <p:cNvSpPr/>
          <p:nvPr/>
        </p:nvSpPr>
        <p:spPr>
          <a:xfrm>
            <a:off x="4721148" y="4726545"/>
            <a:ext cx="2875721" cy="1630017"/>
          </a:xfrm>
          <a:prstGeom prst="wedgeEllipseCallout">
            <a:avLst>
              <a:gd name="adj1" fmla="val -161024"/>
              <a:gd name="adj2" fmla="val -21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UD Code (Accept/ Reject)</a:t>
            </a:r>
          </a:p>
        </p:txBody>
      </p:sp>
    </p:spTree>
    <p:extLst>
      <p:ext uri="{BB962C8B-B14F-4D97-AF65-F5344CB8AC3E}">
        <p14:creationId xmlns:p14="http://schemas.microsoft.com/office/powerpoint/2010/main" val="95399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040" y="0"/>
            <a:ext cx="8596668" cy="887506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35" y="732866"/>
            <a:ext cx="11618259" cy="6051175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B440426-A1AB-43D5-8F1B-65B9F5BBCBA9}"/>
              </a:ext>
            </a:extLst>
          </p:cNvPr>
          <p:cNvSpPr/>
          <p:nvPr/>
        </p:nvSpPr>
        <p:spPr>
          <a:xfrm>
            <a:off x="6547555" y="2695595"/>
            <a:ext cx="2980267" cy="1117600"/>
          </a:xfrm>
          <a:prstGeom prst="wedgeRectCallout">
            <a:avLst>
              <a:gd name="adj1" fmla="val -169318"/>
              <a:gd name="adj2" fmla="val -223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on Inspection Lot Stock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0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168" y="0"/>
            <a:ext cx="8596668" cy="766482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82" y="766482"/>
            <a:ext cx="11430000" cy="6091518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22A6982-3E90-497C-A825-5E7E76CCAF99}"/>
              </a:ext>
            </a:extLst>
          </p:cNvPr>
          <p:cNvSpPr/>
          <p:nvPr/>
        </p:nvSpPr>
        <p:spPr>
          <a:xfrm>
            <a:off x="6434666" y="3657600"/>
            <a:ext cx="3533422" cy="1343377"/>
          </a:xfrm>
          <a:prstGeom prst="wedgeRectCallout">
            <a:avLst>
              <a:gd name="adj1" fmla="val -141919"/>
              <a:gd name="adj2" fmla="val -64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 Unrestricted Use= All Accepted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345" y="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TCODE: QA32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4EEBDDD-98F0-4B88-890C-DC0A10495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1128889"/>
            <a:ext cx="9900356" cy="5119511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45DF7FA-D9F4-4AED-9BB6-3F262373CC63}"/>
              </a:ext>
            </a:extLst>
          </p:cNvPr>
          <p:cNvSpPr/>
          <p:nvPr/>
        </p:nvSpPr>
        <p:spPr>
          <a:xfrm>
            <a:off x="6671733" y="2370667"/>
            <a:ext cx="2731911" cy="1749777"/>
          </a:xfrm>
          <a:prstGeom prst="wedgeRectCallout">
            <a:avLst>
              <a:gd name="adj1" fmla="val -193974"/>
              <a:gd name="adj2" fmla="val -98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it</a:t>
            </a:r>
          </a:p>
        </p:txBody>
      </p:sp>
    </p:spTree>
    <p:extLst>
      <p:ext uri="{BB962C8B-B14F-4D97-AF65-F5344CB8AC3E}">
        <p14:creationId xmlns:p14="http://schemas.microsoft.com/office/powerpoint/2010/main" val="13355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325E-2DDE-4BB1-947C-2E82E409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Step: KP26 Price Maintain for Labor Cost in SAP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0BE44-B124-4991-BDDB-DED3C4683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08" y="2209519"/>
            <a:ext cx="5786414" cy="44487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A5F27-8EDD-4ADD-ABE2-8E3B596A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78" y="2209520"/>
            <a:ext cx="5786415" cy="444879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1025A2E-9B85-4F71-BFB5-AAE2095E4C74}"/>
              </a:ext>
            </a:extLst>
          </p:cNvPr>
          <p:cNvSpPr/>
          <p:nvPr/>
        </p:nvSpPr>
        <p:spPr>
          <a:xfrm>
            <a:off x="2867378" y="4244622"/>
            <a:ext cx="3228622" cy="1986845"/>
          </a:xfrm>
          <a:prstGeom prst="wedgeRectCallout">
            <a:avLst>
              <a:gd name="adj1" fmla="val -75388"/>
              <a:gd name="adj2" fmla="val -730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Version: o</a:t>
            </a:r>
          </a:p>
          <a:p>
            <a:r>
              <a:rPr lang="en-US" sz="1400" dirty="0"/>
              <a:t>From Period: 1</a:t>
            </a:r>
          </a:p>
          <a:p>
            <a:r>
              <a:rPr lang="en-US" sz="1400" dirty="0"/>
              <a:t>To Period: 12</a:t>
            </a:r>
          </a:p>
          <a:p>
            <a:r>
              <a:rPr lang="en-US" sz="1400" dirty="0"/>
              <a:t>Fiscal Year: 2021 (Choice)</a:t>
            </a:r>
          </a:p>
          <a:p>
            <a:r>
              <a:rPr lang="en-US" sz="1400" dirty="0"/>
              <a:t>Cost Center:  1012000011 for Biscuit</a:t>
            </a:r>
          </a:p>
          <a:p>
            <a:r>
              <a:rPr lang="en-US" sz="1400" dirty="0"/>
              <a:t>Activity Type: 100211 for Labor Cost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F6E56F3-7A9E-473E-9A44-8D250148E686}"/>
              </a:ext>
            </a:extLst>
          </p:cNvPr>
          <p:cNvSpPr/>
          <p:nvPr/>
        </p:nvSpPr>
        <p:spPr>
          <a:xfrm>
            <a:off x="5057422" y="2209520"/>
            <a:ext cx="1038578" cy="759458"/>
          </a:xfrm>
          <a:prstGeom prst="wedgeRectCallout">
            <a:avLst>
              <a:gd name="adj1" fmla="val -489311"/>
              <a:gd name="adj2" fmla="val 37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Overview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002ADF9-CA4B-415C-80F1-DFFD35380237}"/>
              </a:ext>
            </a:extLst>
          </p:cNvPr>
          <p:cNvSpPr/>
          <p:nvPr/>
        </p:nvSpPr>
        <p:spPr>
          <a:xfrm>
            <a:off x="9985880" y="5464493"/>
            <a:ext cx="2020712" cy="1027289"/>
          </a:xfrm>
          <a:prstGeom prst="wedgeRectCallout">
            <a:avLst>
              <a:gd name="adj1" fmla="val -106307"/>
              <a:gd name="adj2" fmla="val -196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 Fixed Price</a:t>
            </a:r>
          </a:p>
        </p:txBody>
      </p:sp>
    </p:spTree>
    <p:extLst>
      <p:ext uri="{BB962C8B-B14F-4D97-AF65-F5344CB8AC3E}">
        <p14:creationId xmlns:p14="http://schemas.microsoft.com/office/powerpoint/2010/main" val="290247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ADE7-CF55-49EC-B93A-AF8954F2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 Module </a:t>
            </a:r>
          </a:p>
        </p:txBody>
      </p:sp>
      <p:pic>
        <p:nvPicPr>
          <p:cNvPr id="3076" name="Picture 4" descr="Why standard SAP PP is your best friend ? | SAP Blogs">
            <a:extLst>
              <a:ext uri="{FF2B5EF4-FFF2-40B4-BE49-F238E27FC236}">
                <a16:creationId xmlns:a16="http://schemas.microsoft.com/office/drawing/2014/main" id="{3D170AE4-B9B9-47DA-A5E9-43D9AA611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206" y="2353293"/>
            <a:ext cx="5148439" cy="35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0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8923" y="-186031"/>
            <a:ext cx="10515600" cy="1325563"/>
          </a:xfrm>
        </p:spPr>
        <p:txBody>
          <a:bodyPr/>
          <a:lstStyle/>
          <a:p>
            <a:r>
              <a:rPr lang="en-US" dirty="0"/>
              <a:t>PP Module Process Flow</a:t>
            </a:r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>
          <a:xfrm>
            <a:off x="1425464" y="5878117"/>
            <a:ext cx="426247" cy="3638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99164" y="472113"/>
            <a:ext cx="4289611" cy="307791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97588" y="432360"/>
            <a:ext cx="3635188" cy="1003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 Independent Requirement- PIR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97588" y="1610942"/>
            <a:ext cx="3756212" cy="104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MRP Running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597588" y="2978011"/>
            <a:ext cx="3756212" cy="1089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MRP Result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Plan Order (FG &amp; SFG)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Purchase Requisition (RM &amp; PM)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2000373" y="1210213"/>
            <a:ext cx="140932" cy="1016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825298" y="2226353"/>
            <a:ext cx="632012" cy="443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3356370" y="1193848"/>
            <a:ext cx="148715" cy="1032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89074" y="2226353"/>
            <a:ext cx="658907" cy="443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98224" y="538998"/>
            <a:ext cx="2543736" cy="682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3991" y="1615722"/>
            <a:ext cx="157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BOM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3949934" y="2218697"/>
            <a:ext cx="3647653" cy="45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041960" y="580157"/>
            <a:ext cx="3538045" cy="463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597587" y="4359109"/>
            <a:ext cx="3773795" cy="833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Release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597587" y="5509396"/>
            <a:ext cx="3773795" cy="11200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 List (ZPPSHOP)</a:t>
            </a:r>
          </a:p>
        </p:txBody>
      </p:sp>
      <p:sp>
        <p:nvSpPr>
          <p:cNvPr id="26" name="Left Arrow 25"/>
          <p:cNvSpPr/>
          <p:nvPr/>
        </p:nvSpPr>
        <p:spPr>
          <a:xfrm>
            <a:off x="7121767" y="5816265"/>
            <a:ext cx="475820" cy="394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587857" y="5509396"/>
            <a:ext cx="1831877" cy="10415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Conformation (COR6N)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3240400" y="5818408"/>
            <a:ext cx="380654" cy="4411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0" y="5518185"/>
            <a:ext cx="1425465" cy="11200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 </a:t>
            </a:r>
          </a:p>
          <a:p>
            <a:pPr algn="ctr"/>
            <a:r>
              <a:rPr lang="en-US" dirty="0"/>
              <a:t>(COOISPI)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9415182" y="1417397"/>
            <a:ext cx="203947" cy="172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9406217" y="2646066"/>
            <a:ext cx="212912" cy="2550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9415182" y="4104107"/>
            <a:ext cx="212912" cy="2550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9378028" y="5223670"/>
            <a:ext cx="212912" cy="2550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763611" y="5518185"/>
            <a:ext cx="1445571" cy="10415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 Transfer MIGO   (311 </a:t>
            </a:r>
            <a:r>
              <a:rPr lang="en-US" dirty="0" err="1"/>
              <a:t>Mov</a:t>
            </a:r>
            <a:r>
              <a:rPr lang="en-US" dirty="0"/>
              <a:t>)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851712" y="5447455"/>
            <a:ext cx="1425464" cy="10415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QC Checking QA32</a:t>
            </a:r>
          </a:p>
        </p:txBody>
      </p:sp>
      <p:sp>
        <p:nvSpPr>
          <p:cNvPr id="38" name="Left Arrow 37"/>
          <p:cNvSpPr/>
          <p:nvPr/>
        </p:nvSpPr>
        <p:spPr>
          <a:xfrm>
            <a:off x="5363226" y="5841860"/>
            <a:ext cx="380655" cy="394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8187"/>
          </a:xfrm>
        </p:spPr>
        <p:txBody>
          <a:bodyPr/>
          <a:lstStyle/>
          <a:p>
            <a:pPr algn="ctr"/>
            <a:r>
              <a:rPr lang="en-US" dirty="0"/>
              <a:t>Master Data in 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1219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Hexagon 4"/>
          <p:cNvSpPr/>
          <p:nvPr/>
        </p:nvSpPr>
        <p:spPr>
          <a:xfrm>
            <a:off x="4509247" y="954741"/>
            <a:ext cx="3039035" cy="1828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Material Master</a:t>
            </a:r>
          </a:p>
        </p:txBody>
      </p:sp>
      <p:sp>
        <p:nvSpPr>
          <p:cNvPr id="6" name="Hexagon 5"/>
          <p:cNvSpPr/>
          <p:nvPr/>
        </p:nvSpPr>
        <p:spPr>
          <a:xfrm>
            <a:off x="8086164" y="2146604"/>
            <a:ext cx="2994212" cy="190948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BOM</a:t>
            </a:r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8086165" y="4696831"/>
            <a:ext cx="2994212" cy="182896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Resource/ Work Center</a:t>
            </a:r>
          </a:p>
        </p:txBody>
      </p:sp>
      <p:sp>
        <p:nvSpPr>
          <p:cNvPr id="8" name="Hexagon 7"/>
          <p:cNvSpPr/>
          <p:nvPr/>
        </p:nvSpPr>
        <p:spPr>
          <a:xfrm>
            <a:off x="1698811" y="4791227"/>
            <a:ext cx="2810436" cy="182266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 Recipe</a:t>
            </a:r>
            <a:endParaRPr lang="en-US" dirty="0"/>
          </a:p>
        </p:txBody>
      </p:sp>
      <p:sp>
        <p:nvSpPr>
          <p:cNvPr id="9" name="Hexagon 8"/>
          <p:cNvSpPr/>
          <p:nvPr/>
        </p:nvSpPr>
        <p:spPr>
          <a:xfrm>
            <a:off x="1490133" y="2834364"/>
            <a:ext cx="3175996" cy="16002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44739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Bill of Material (BOM)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05" y="1434448"/>
            <a:ext cx="11290548" cy="49932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 A bill of material is a complete, formally structured list of the components that make up a product or assembly.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The list contains a description and object number for each component, together with the quantity and unit of measure.</a:t>
            </a:r>
          </a:p>
        </p:txBody>
      </p:sp>
    </p:spTree>
    <p:extLst>
      <p:ext uri="{BB962C8B-B14F-4D97-AF65-F5344CB8AC3E}">
        <p14:creationId xmlns:p14="http://schemas.microsoft.com/office/powerpoint/2010/main" val="36412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739" y="123144"/>
            <a:ext cx="8596668" cy="1320800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 of BOM</a:t>
            </a:r>
            <a:br>
              <a:rPr lang="en-US" sz="5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29" y="1183341"/>
            <a:ext cx="11295530" cy="49619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393576" y="1138137"/>
            <a:ext cx="7144914" cy="870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FINISHED GOOD</a:t>
            </a:r>
            <a:endParaRPr lang="en-US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77360" y="3148321"/>
            <a:ext cx="1612540" cy="939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RAW MATERIAL 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32256" y="3148321"/>
            <a:ext cx="1308440" cy="939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PACKAGING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83052" y="3148321"/>
            <a:ext cx="4555438" cy="939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SEMI FINISHED GOODS</a:t>
            </a:r>
            <a:endParaRPr lang="en-US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58535" y="4536415"/>
            <a:ext cx="2489880" cy="1000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RAW MATERIAL</a:t>
            </a:r>
            <a:endParaRPr lang="en-US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37689" y="4536415"/>
            <a:ext cx="2435972" cy="1000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PACKAGING</a:t>
            </a:r>
            <a:endParaRPr lang="en-US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186476" y="2723295"/>
            <a:ext cx="0" cy="4805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46493" y="2699230"/>
            <a:ext cx="6422167" cy="173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39573" y="4087324"/>
            <a:ext cx="5654" cy="435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632579" y="2707183"/>
            <a:ext cx="0" cy="4411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68660" y="2716602"/>
            <a:ext cx="0" cy="4317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32216" y="3148322"/>
            <a:ext cx="1490175" cy="93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(-) Bi-Product 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846493" y="2707183"/>
            <a:ext cx="0" cy="4411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948783" y="4087325"/>
            <a:ext cx="5654" cy="4356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52210" y="4547484"/>
            <a:ext cx="2487706" cy="1025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(-) Bi-Product </a:t>
            </a:r>
            <a:endParaRPr lang="en-US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Connector 40"/>
          <p:cNvCxnSpPr>
            <a:endCxn id="40" idx="0"/>
          </p:cNvCxnSpPr>
          <p:nvPr/>
        </p:nvCxnSpPr>
        <p:spPr>
          <a:xfrm>
            <a:off x="10396063" y="3352901"/>
            <a:ext cx="0" cy="11945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538491" y="3340711"/>
            <a:ext cx="857572" cy="121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8"/>
          <p:cNvSpPr>
            <a:spLocks noChangeArrowheads="1"/>
          </p:cNvSpPr>
          <p:nvPr/>
        </p:nvSpPr>
        <p:spPr bwMode="auto">
          <a:xfrm>
            <a:off x="-600571" y="0"/>
            <a:ext cx="13096267" cy="45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50"/>
          <p:cNvSpPr>
            <a:spLocks noChangeArrowheads="1"/>
          </p:cNvSpPr>
          <p:nvPr/>
        </p:nvSpPr>
        <p:spPr bwMode="auto">
          <a:xfrm>
            <a:off x="-600571" y="422527"/>
            <a:ext cx="130962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58"/>
          <p:cNvSpPr>
            <a:spLocks noChangeArrowheads="1"/>
          </p:cNvSpPr>
          <p:nvPr/>
        </p:nvSpPr>
        <p:spPr bwMode="auto">
          <a:xfrm>
            <a:off x="-600571" y="914400"/>
            <a:ext cx="13096267" cy="45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6537689" y="1953738"/>
            <a:ext cx="0" cy="76955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89E6-19C2-4BAA-8BF3-2C49D82E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BOM in SAP (CS01)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54D5E28-E62E-420F-9877-AF4CD98F4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200" y="1433689"/>
            <a:ext cx="7868356" cy="4814711"/>
          </a:xfrm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6CDB779-CD03-44C8-85CB-B8A05DEE1C22}"/>
              </a:ext>
            </a:extLst>
          </p:cNvPr>
          <p:cNvSpPr/>
          <p:nvPr/>
        </p:nvSpPr>
        <p:spPr>
          <a:xfrm>
            <a:off x="5712178" y="2834219"/>
            <a:ext cx="2731911" cy="1184625"/>
          </a:xfrm>
          <a:prstGeom prst="wedgeRectCallout">
            <a:avLst>
              <a:gd name="adj1" fmla="val -168354"/>
              <a:gd name="adj2" fmla="val -137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Hit CS01</a:t>
            </a:r>
          </a:p>
        </p:txBody>
      </p:sp>
    </p:spTree>
    <p:extLst>
      <p:ext uri="{BB962C8B-B14F-4D97-AF65-F5344CB8AC3E}">
        <p14:creationId xmlns:p14="http://schemas.microsoft.com/office/powerpoint/2010/main" val="42246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CS01 </a:t>
            </a:r>
            <a:r>
              <a:rPr lang="en-IN" dirty="0" err="1"/>
              <a:t>Cont</a:t>
            </a:r>
            <a:r>
              <a:rPr lang="en-IN" dirty="0"/>
              <a:t>…..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824" y="1385048"/>
            <a:ext cx="10112188" cy="5015752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831106" y="2366682"/>
            <a:ext cx="2662518" cy="887506"/>
          </a:xfrm>
          <a:prstGeom prst="wedgeEllipseCallout">
            <a:avLst>
              <a:gd name="adj1" fmla="val -218364"/>
              <a:gd name="adj2" fmla="val -2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Material Code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7113494" y="3603812"/>
            <a:ext cx="2541494" cy="847164"/>
          </a:xfrm>
          <a:prstGeom prst="wedgeEllipseCallout">
            <a:avLst>
              <a:gd name="adj1" fmla="val -226124"/>
              <a:gd name="adj2" fmla="val -12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Plant:1000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>
            <a:off x="7395882" y="4867835"/>
            <a:ext cx="2097742" cy="779930"/>
          </a:xfrm>
          <a:prstGeom prst="wedgeEllipseCallout">
            <a:avLst>
              <a:gd name="adj1" fmla="val -316987"/>
              <a:gd name="adj2" fmla="val -273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Usage:1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1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CS01 </a:t>
            </a:r>
            <a:r>
              <a:rPr lang="en-IN" dirty="0" err="1"/>
              <a:t>Cont</a:t>
            </a:r>
            <a:r>
              <a:rPr lang="en-IN" dirty="0"/>
              <a:t>….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013" y="1304925"/>
            <a:ext cx="9207761" cy="5176838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729753" y="4222376"/>
            <a:ext cx="1479176" cy="1573306"/>
          </a:xfrm>
          <a:prstGeom prst="wedgeEllipseCallout">
            <a:avLst>
              <a:gd name="adj1" fmla="val -98106"/>
              <a:gd name="adj2" fmla="val -872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L (Stock Item)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5056094" y="4061012"/>
            <a:ext cx="1452282" cy="1358153"/>
          </a:xfrm>
          <a:prstGeom prst="wedgeEllipseCallout">
            <a:avLst>
              <a:gd name="adj1" fmla="val -215277"/>
              <a:gd name="adj2" fmla="val -81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Material Code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>
            <a:off x="7530353" y="3818965"/>
            <a:ext cx="1743649" cy="1075764"/>
          </a:xfrm>
          <a:prstGeom prst="wedgeEllipseCallout">
            <a:avLst>
              <a:gd name="adj1" fmla="val -161013"/>
              <a:gd name="adj2" fmla="val -7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Give Quantity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CS01 </a:t>
            </a:r>
            <a:r>
              <a:rPr lang="en-IN" dirty="0" err="1"/>
              <a:t>Cont</a:t>
            </a:r>
            <a:r>
              <a:rPr lang="en-IN" dirty="0"/>
              <a:t>…..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986" y="1479550"/>
            <a:ext cx="8945165" cy="50292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172200" y="2528047"/>
            <a:ext cx="1667435" cy="941294"/>
          </a:xfrm>
          <a:prstGeom prst="wedgeEllipseCallout">
            <a:avLst>
              <a:gd name="adj1" fmla="val -228091"/>
              <a:gd name="adj2" fmla="val -83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 to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2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CS01 </a:t>
            </a:r>
            <a:r>
              <a:rPr lang="en-IN" dirty="0" err="1"/>
              <a:t>Cont</a:t>
            </a:r>
            <a:r>
              <a:rPr lang="en-IN" dirty="0"/>
              <a:t>….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04366"/>
            <a:ext cx="10160995" cy="52578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199094" y="4719918"/>
            <a:ext cx="2501153" cy="995082"/>
          </a:xfrm>
          <a:prstGeom prst="wedgeEllipseCallout">
            <a:avLst>
              <a:gd name="adj1" fmla="val -206317"/>
              <a:gd name="adj2" fmla="val -60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Base Quantity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4C7D-AA32-4BF8-B37F-54DA3022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Step: Work Center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F79DD-AD69-455F-A40E-088589025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47364"/>
            <a:ext cx="8946541" cy="2680613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r>
              <a:rPr lang="en-US" sz="1300" dirty="0"/>
              <a:t>Work Center Creation : CRC1</a:t>
            </a:r>
          </a:p>
          <a:p>
            <a:r>
              <a:rPr lang="en-US" sz="1300" dirty="0"/>
              <a:t>Work Center Change  : CRC2</a:t>
            </a:r>
          </a:p>
          <a:p>
            <a:r>
              <a:rPr lang="en-US" sz="1300" dirty="0"/>
              <a:t>Work Center Display     : CRC3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50853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CS01 </a:t>
            </a:r>
            <a:r>
              <a:rPr lang="en-IN" dirty="0" err="1"/>
              <a:t>Cont</a:t>
            </a:r>
            <a:r>
              <a:rPr lang="en-IN" dirty="0"/>
              <a:t>….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322" y="1236663"/>
            <a:ext cx="9089168" cy="5110162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3778623" y="3872752"/>
            <a:ext cx="3294529" cy="1385047"/>
          </a:xfrm>
          <a:prstGeom prst="wedgeEllipseCallout">
            <a:avLst>
              <a:gd name="adj1" fmla="val -113208"/>
              <a:gd name="adj2" fmla="val -868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Select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616" y="125505"/>
            <a:ext cx="8596668" cy="1320800"/>
          </a:xfrm>
        </p:spPr>
        <p:txBody>
          <a:bodyPr/>
          <a:lstStyle/>
          <a:p>
            <a:pPr algn="ctr"/>
            <a:r>
              <a:rPr lang="en-IN" dirty="0"/>
              <a:t>CS01 </a:t>
            </a:r>
            <a:r>
              <a:rPr lang="en-IN" dirty="0" err="1"/>
              <a:t>Cont</a:t>
            </a:r>
            <a:r>
              <a:rPr lang="en-IN" dirty="0"/>
              <a:t>…..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436" y="1075765"/>
            <a:ext cx="10609730" cy="5553635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4639235" y="2164976"/>
            <a:ext cx="2232212" cy="1129553"/>
          </a:xfrm>
          <a:prstGeom prst="wedgeEllipseCallout">
            <a:avLst>
              <a:gd name="adj1" fmla="val -154568"/>
              <a:gd name="adj2" fmla="val -66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 to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9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CS01 </a:t>
            </a:r>
            <a:r>
              <a:rPr lang="en-IN" dirty="0" err="1"/>
              <a:t>Cont</a:t>
            </a:r>
            <a:r>
              <a:rPr lang="en-IN" dirty="0"/>
              <a:t>…..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48" y="1385047"/>
            <a:ext cx="11241740" cy="5136777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7167282" y="3765176"/>
            <a:ext cx="2003612" cy="1331259"/>
          </a:xfrm>
          <a:prstGeom prst="wedgeEllipseCallout">
            <a:avLst>
              <a:gd name="adj1" fmla="val -180565"/>
              <a:gd name="adj2" fmla="val 89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Give Shop Floor Location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3805518" y="2218765"/>
            <a:ext cx="1936376" cy="612648"/>
          </a:xfrm>
          <a:prstGeom prst="wedgeEllipseCallout">
            <a:avLst>
              <a:gd name="adj1" fmla="val -115277"/>
              <a:gd name="adj2" fmla="val -115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F448-1ED7-45A7-83CA-21F75D4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Order Conformation (COR6N)</a:t>
            </a:r>
          </a:p>
        </p:txBody>
      </p:sp>
      <p:pic>
        <p:nvPicPr>
          <p:cNvPr id="2050" name="Picture 2" descr="Production Manager: What Is It? and How to Become One?">
            <a:extLst>
              <a:ext uri="{FF2B5EF4-FFF2-40B4-BE49-F238E27FC236}">
                <a16:creationId xmlns:a16="http://schemas.microsoft.com/office/drawing/2014/main" id="{4903061E-8DF2-474B-A852-7826A7274C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925" y="2052638"/>
            <a:ext cx="627192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958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Conformation (TCODE: COR6N)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9" y="739588"/>
            <a:ext cx="11806517" cy="6021448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27DCAF9-A06D-4DCE-915F-3179C09A29CB}"/>
              </a:ext>
            </a:extLst>
          </p:cNvPr>
          <p:cNvSpPr/>
          <p:nvPr/>
        </p:nvSpPr>
        <p:spPr>
          <a:xfrm>
            <a:off x="4933244" y="2901244"/>
            <a:ext cx="2280356" cy="677334"/>
          </a:xfrm>
          <a:prstGeom prst="wedgeRectCallout">
            <a:avLst>
              <a:gd name="adj1" fmla="val -221823"/>
              <a:gd name="adj2" fmla="val -30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COR6N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TCODE: COR6N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1027906"/>
            <a:ext cx="11591364" cy="583009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96098B9A-E63A-4941-85DB-F746F0F50BC8}"/>
              </a:ext>
            </a:extLst>
          </p:cNvPr>
          <p:cNvSpPr/>
          <p:nvPr/>
        </p:nvSpPr>
        <p:spPr>
          <a:xfrm>
            <a:off x="6705600" y="1890891"/>
            <a:ext cx="3805517" cy="829732"/>
          </a:xfrm>
          <a:prstGeom prst="wedgeRectCallout">
            <a:avLst>
              <a:gd name="adj1" fmla="val -165299"/>
              <a:gd name="adj2" fmla="val 3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Give Order Number then click 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TCODE: COR6N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1425388"/>
            <a:ext cx="11577917" cy="543261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9F8FB7A-10BF-4695-9776-2D5CECB2BE6A}"/>
              </a:ext>
            </a:extLst>
          </p:cNvPr>
          <p:cNvSpPr/>
          <p:nvPr/>
        </p:nvSpPr>
        <p:spPr>
          <a:xfrm>
            <a:off x="7349066" y="3197932"/>
            <a:ext cx="3115734" cy="1400530"/>
          </a:xfrm>
          <a:prstGeom prst="wedgeRectCallout">
            <a:avLst>
              <a:gd name="adj1" fmla="val -216123"/>
              <a:gd name="adj2" fmla="val -21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Shows Order Qty (Put Here Actual Production quantity)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5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8372" y="84447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TCODE: COR6N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55" y="1445681"/>
            <a:ext cx="11516845" cy="5412320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5DB8DD9-4E21-4482-B86E-BD00F44ABC20}"/>
              </a:ext>
            </a:extLst>
          </p:cNvPr>
          <p:cNvSpPr/>
          <p:nvPr/>
        </p:nvSpPr>
        <p:spPr>
          <a:xfrm>
            <a:off x="7234518" y="2754489"/>
            <a:ext cx="2552949" cy="657693"/>
          </a:xfrm>
          <a:prstGeom prst="wedgeRectCallout">
            <a:avLst>
              <a:gd name="adj1" fmla="val -249887"/>
              <a:gd name="adj2" fmla="val 79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 Production Qty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1BF54B-42A6-469B-A6B9-29FF4E6C1C5D}"/>
              </a:ext>
            </a:extLst>
          </p:cNvPr>
          <p:cNvSpPr/>
          <p:nvPr/>
        </p:nvSpPr>
        <p:spPr>
          <a:xfrm>
            <a:off x="6359628" y="4995667"/>
            <a:ext cx="2552949" cy="657693"/>
          </a:xfrm>
          <a:prstGeom prst="wedgeRectCallout">
            <a:avLst>
              <a:gd name="adj1" fmla="val -131380"/>
              <a:gd name="adj2" fmla="val 24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5040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577"/>
            <a:ext cx="10515600" cy="1062317"/>
          </a:xfrm>
        </p:spPr>
        <p:txBody>
          <a:bodyPr/>
          <a:lstStyle/>
          <a:p>
            <a:pPr algn="ctr"/>
            <a:r>
              <a:rPr lang="en-US" dirty="0"/>
              <a:t>TCODE: COR6N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8" y="1365670"/>
            <a:ext cx="11887199" cy="5492330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7A26FD4-F0B4-4C05-A2FF-A61937B20B39}"/>
              </a:ext>
            </a:extLst>
          </p:cNvPr>
          <p:cNvSpPr/>
          <p:nvPr/>
        </p:nvSpPr>
        <p:spPr>
          <a:xfrm>
            <a:off x="508329" y="3370813"/>
            <a:ext cx="3267636" cy="693187"/>
          </a:xfrm>
          <a:prstGeom prst="wedgeRectCallout">
            <a:avLst>
              <a:gd name="adj1" fmla="val -29124"/>
              <a:gd name="adj2" fmla="val -218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Now Click on goods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5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129"/>
            <a:ext cx="10515600" cy="1126379"/>
          </a:xfrm>
        </p:spPr>
        <p:txBody>
          <a:bodyPr/>
          <a:lstStyle/>
          <a:p>
            <a:pPr algn="ctr"/>
            <a:r>
              <a:rPr lang="en-US" dirty="0"/>
              <a:t>TCODE: COR6N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029" y="811366"/>
            <a:ext cx="11277599" cy="5785654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2242CC2-5D84-4EB7-B2CB-827EC3AC7863}"/>
              </a:ext>
            </a:extLst>
          </p:cNvPr>
          <p:cNvSpPr/>
          <p:nvPr/>
        </p:nvSpPr>
        <p:spPr>
          <a:xfrm>
            <a:off x="6904050" y="2824394"/>
            <a:ext cx="2654665" cy="1759598"/>
          </a:xfrm>
          <a:prstGeom prst="wedgeEllipseCallout">
            <a:avLst>
              <a:gd name="adj1" fmla="val -170594"/>
              <a:gd name="adj2" fmla="val 9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Browse Icon Here then click 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C256-4D2B-48EA-8C5D-E23B9869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12889"/>
            <a:ext cx="11195933" cy="801512"/>
          </a:xfrm>
        </p:spPr>
        <p:txBody>
          <a:bodyPr/>
          <a:lstStyle/>
          <a:p>
            <a:r>
              <a:rPr lang="en-US" dirty="0"/>
              <a:t>List of Work Centers for 1000 plant in SAP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FE64C4A-FE4E-45A7-8045-8070C3727A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697088"/>
              </p:ext>
            </p:extLst>
          </p:nvPr>
        </p:nvGraphicFramePr>
        <p:xfrm>
          <a:off x="269434" y="914401"/>
          <a:ext cx="11177499" cy="5830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255">
                  <a:extLst>
                    <a:ext uri="{9D8B030D-6E8A-4147-A177-3AD203B41FA5}">
                      <a16:colId xmlns:a16="http://schemas.microsoft.com/office/drawing/2014/main" val="585743577"/>
                    </a:ext>
                  </a:extLst>
                </a:gridCol>
                <a:gridCol w="1004711">
                  <a:extLst>
                    <a:ext uri="{9D8B030D-6E8A-4147-A177-3AD203B41FA5}">
                      <a16:colId xmlns:a16="http://schemas.microsoft.com/office/drawing/2014/main" val="2778594442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343072407"/>
                    </a:ext>
                  </a:extLst>
                </a:gridCol>
                <a:gridCol w="2054578">
                  <a:extLst>
                    <a:ext uri="{9D8B030D-6E8A-4147-A177-3AD203B41FA5}">
                      <a16:colId xmlns:a16="http://schemas.microsoft.com/office/drawing/2014/main" val="2271071233"/>
                    </a:ext>
                  </a:extLst>
                </a:gridCol>
                <a:gridCol w="2325511">
                  <a:extLst>
                    <a:ext uri="{9D8B030D-6E8A-4147-A177-3AD203B41FA5}">
                      <a16:colId xmlns:a16="http://schemas.microsoft.com/office/drawing/2014/main" val="2791748269"/>
                    </a:ext>
                  </a:extLst>
                </a:gridCol>
                <a:gridCol w="2144889">
                  <a:extLst>
                    <a:ext uri="{9D8B030D-6E8A-4147-A177-3AD203B41FA5}">
                      <a16:colId xmlns:a16="http://schemas.microsoft.com/office/drawing/2014/main" val="74162053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2372280404"/>
                    </a:ext>
                  </a:extLst>
                </a:gridCol>
              </a:tblGrid>
              <a:tr h="545784">
                <a:tc>
                  <a:txBody>
                    <a:bodyPr/>
                    <a:lstStyle/>
                    <a:p>
                      <a:r>
                        <a:rPr lang="en-US" sz="1400" dirty="0"/>
                        <a:t>Sl.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 Center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Cost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Activity Type For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Activity Type For </a:t>
                      </a:r>
                      <a:r>
                        <a:rPr lang="en-US" sz="1400" dirty="0" err="1"/>
                        <a:t>Labour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203399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BAKERY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Bakery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1013000011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6223809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BISCUIT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Biscuit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1012000011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3261483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CAKELINE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Cake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1014000011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3216931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CHANACHR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Chanachur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1016000011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1965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CHIPSLIN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Chips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1015000011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1419175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FLRCRUSH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Flour Crushing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1011000011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6683164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FLRPACKG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Flour Packaging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1011000011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8322875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INSTNOOD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 Noodles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1017000011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039739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POWDRINK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Powderdrinks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1018000011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0712761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PUFFRICE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Puffed Rice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1027000011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8708683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SPECLPAK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 Packaging Prod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1021000007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7045469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STCKNOOD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Stick Noodles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1017000011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0560664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WATERCAP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Cap Injection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1019000011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0785978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WBLOWING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Blowing Prod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1019000011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999948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WFILLING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Filling Prod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1019000011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8514119"/>
                  </a:ext>
                </a:extLst>
              </a:tr>
              <a:tr h="33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WPREFORM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Preform Prod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1019000011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3915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60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59" y="0"/>
            <a:ext cx="10515600" cy="1304365"/>
          </a:xfrm>
        </p:spPr>
        <p:txBody>
          <a:bodyPr/>
          <a:lstStyle/>
          <a:p>
            <a:pPr algn="ctr"/>
            <a:r>
              <a:rPr lang="en-US" dirty="0"/>
              <a:t>TCODE: COR6N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1" y="739393"/>
            <a:ext cx="11833411" cy="6131859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60CBDBC9-A63A-404E-A394-565011AF4648}"/>
              </a:ext>
            </a:extLst>
          </p:cNvPr>
          <p:cNvSpPr/>
          <p:nvPr/>
        </p:nvSpPr>
        <p:spPr>
          <a:xfrm>
            <a:off x="8772939" y="3220278"/>
            <a:ext cx="2823883" cy="2080592"/>
          </a:xfrm>
          <a:prstGeom prst="wedgeEllipseCallout">
            <a:avLst>
              <a:gd name="adj1" fmla="val -261578"/>
              <a:gd name="adj2" fmla="val -1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</a:t>
            </a:r>
            <a:r>
              <a:rPr lang="en-US" dirty="0" err="1"/>
              <a:t>gie</a:t>
            </a:r>
            <a:r>
              <a:rPr lang="en-US" dirty="0"/>
              <a:t> the current date that will show black </a:t>
            </a:r>
          </a:p>
        </p:txBody>
      </p:sp>
    </p:spTree>
    <p:extLst>
      <p:ext uri="{BB962C8B-B14F-4D97-AF65-F5344CB8AC3E}">
        <p14:creationId xmlns:p14="http://schemas.microsoft.com/office/powerpoint/2010/main" val="27164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3954"/>
          </a:xfrm>
        </p:spPr>
        <p:txBody>
          <a:bodyPr/>
          <a:lstStyle/>
          <a:p>
            <a:pPr algn="ctr"/>
            <a:r>
              <a:rPr lang="en-US" dirty="0"/>
              <a:t>TCODE: COR6N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750132"/>
            <a:ext cx="11393714" cy="5955468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607CF61-C268-473B-B6E1-611282A67669}"/>
              </a:ext>
            </a:extLst>
          </p:cNvPr>
          <p:cNvSpPr/>
          <p:nvPr/>
        </p:nvSpPr>
        <p:spPr>
          <a:xfrm>
            <a:off x="7461956" y="2439062"/>
            <a:ext cx="4730044" cy="1061156"/>
          </a:xfrm>
          <a:prstGeom prst="wedgeRectCallout">
            <a:avLst>
              <a:gd name="adj1" fmla="val -58780"/>
              <a:gd name="adj2" fmla="val 31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FG Batch number will show by clicking backspace in Keyboard and enter</a:t>
            </a:r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3F7BF929-35EF-4AFF-8458-0A65FAA25372}"/>
              </a:ext>
            </a:extLst>
          </p:cNvPr>
          <p:cNvSpPr/>
          <p:nvPr/>
        </p:nvSpPr>
        <p:spPr>
          <a:xfrm>
            <a:off x="8082845" y="3727710"/>
            <a:ext cx="4109155" cy="484133"/>
          </a:xfrm>
          <a:prstGeom prst="wedgeRectCallout">
            <a:avLst>
              <a:gd name="adj1" fmla="val -71657"/>
              <a:gd name="adj2" fmla="val 76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Batch number will show like this way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E2D71-5EF2-4DE3-80D5-0148D3154DAA}"/>
              </a:ext>
            </a:extLst>
          </p:cNvPr>
          <p:cNvSpPr/>
          <p:nvPr/>
        </p:nvSpPr>
        <p:spPr>
          <a:xfrm>
            <a:off x="8037689" y="4545682"/>
            <a:ext cx="4154311" cy="643466"/>
          </a:xfrm>
          <a:prstGeom prst="wedgeRectCallout">
            <a:avLst>
              <a:gd name="adj1" fmla="val -74094"/>
              <a:gd name="adj2" fmla="val -94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PM Batch number  shows blank means PM Batch is not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0952"/>
          </a:xfrm>
        </p:spPr>
        <p:txBody>
          <a:bodyPr/>
          <a:lstStyle/>
          <a:p>
            <a:pPr algn="ctr"/>
            <a:r>
              <a:rPr lang="en-US" dirty="0"/>
              <a:t>TCODE: COR6N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14" y="711200"/>
            <a:ext cx="11437257" cy="5994400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3514B8FC-F5B6-4C6D-8584-C95D386A2C31}"/>
              </a:ext>
            </a:extLst>
          </p:cNvPr>
          <p:cNvSpPr/>
          <p:nvPr/>
        </p:nvSpPr>
        <p:spPr>
          <a:xfrm>
            <a:off x="1399822" y="1612152"/>
            <a:ext cx="2381956" cy="711200"/>
          </a:xfrm>
          <a:prstGeom prst="wedgeRectCallout">
            <a:avLst>
              <a:gd name="adj1" fmla="val -13724"/>
              <a:gd name="adj2" fmla="val -99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194"/>
          </a:xfrm>
        </p:spPr>
        <p:txBody>
          <a:bodyPr/>
          <a:lstStyle/>
          <a:p>
            <a:pPr algn="ctr"/>
            <a:r>
              <a:rPr lang="en-US" dirty="0"/>
              <a:t>TCODE: COR6N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57" y="1219200"/>
            <a:ext cx="11829143" cy="5638800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496D2FBA-8495-4B51-9E16-9C0E2D938214}"/>
              </a:ext>
            </a:extLst>
          </p:cNvPr>
          <p:cNvSpPr/>
          <p:nvPr/>
        </p:nvSpPr>
        <p:spPr>
          <a:xfrm>
            <a:off x="5870222" y="3239911"/>
            <a:ext cx="4492977" cy="1419578"/>
          </a:xfrm>
          <a:prstGeom prst="wedgeRectCallout">
            <a:avLst>
              <a:gd name="adj1" fmla="val -129878"/>
              <a:gd name="adj2" fmla="val 177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After saving it will show the below message (Failed:0, means conformation 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4483"/>
          </a:xfrm>
        </p:spPr>
        <p:txBody>
          <a:bodyPr/>
          <a:lstStyle/>
          <a:p>
            <a:pPr algn="ctr"/>
            <a:r>
              <a:rPr lang="en-US" sz="2800" dirty="0"/>
              <a:t>Material Requirement Document (TCODE: ZPPSHOP)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4" y="704818"/>
            <a:ext cx="11664762" cy="597608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CF14AB6-35A0-41CE-9169-746AE0A78FFD}"/>
              </a:ext>
            </a:extLst>
          </p:cNvPr>
          <p:cNvSpPr/>
          <p:nvPr/>
        </p:nvSpPr>
        <p:spPr>
          <a:xfrm>
            <a:off x="598311" y="2052918"/>
            <a:ext cx="1896533" cy="519289"/>
          </a:xfrm>
          <a:prstGeom prst="wedgeRectCallout">
            <a:avLst>
              <a:gd name="adj1" fmla="val -30357"/>
              <a:gd name="adj2" fmla="val -220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Enter ZPPSHOP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2590"/>
          </a:xfrm>
        </p:spPr>
        <p:txBody>
          <a:bodyPr/>
          <a:lstStyle/>
          <a:p>
            <a:pPr algn="ctr"/>
            <a:r>
              <a:rPr lang="en-US" dirty="0"/>
              <a:t>TCODE: ZPPSHOP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71" y="997337"/>
            <a:ext cx="9862857" cy="576201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0EC3F5E-8480-4BB1-A1BB-B814692A5AB8}"/>
              </a:ext>
            </a:extLst>
          </p:cNvPr>
          <p:cNvSpPr/>
          <p:nvPr/>
        </p:nvSpPr>
        <p:spPr>
          <a:xfrm>
            <a:off x="6222171" y="2069928"/>
            <a:ext cx="2957689" cy="564776"/>
          </a:xfrm>
          <a:prstGeom prst="wedgeRectCallout">
            <a:avLst>
              <a:gd name="adj1" fmla="val -143734"/>
              <a:gd name="adj2" fmla="val -13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 Order Number</a:t>
            </a:r>
            <a:endParaRPr lang="en-US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4F15523-7A31-4A2B-A3BE-18550AE887B0}"/>
              </a:ext>
            </a:extLst>
          </p:cNvPr>
          <p:cNvSpPr/>
          <p:nvPr/>
        </p:nvSpPr>
        <p:spPr>
          <a:xfrm>
            <a:off x="2160072" y="3429000"/>
            <a:ext cx="3048000" cy="1140178"/>
          </a:xfrm>
          <a:prstGeom prst="wedgeRectCallout">
            <a:avLst>
              <a:gd name="adj1" fmla="val -19352"/>
              <a:gd name="adj2" fmla="val -124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Plant : 1000 (IMPL)</a:t>
            </a:r>
          </a:p>
          <a:p>
            <a:pPr algn="ctr"/>
            <a:r>
              <a:rPr lang="en-US"/>
              <a:t>           2000 (ISCL)</a:t>
            </a:r>
          </a:p>
          <a:p>
            <a:pPr algn="ctr"/>
            <a:r>
              <a:rPr lang="en-US"/>
              <a:t>            3000 (IHCL)</a:t>
            </a:r>
            <a:endParaRPr lang="en-US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0B084F8-C6F9-47C7-A2E8-AB0FF879AFA5}"/>
              </a:ext>
            </a:extLst>
          </p:cNvPr>
          <p:cNvSpPr/>
          <p:nvPr/>
        </p:nvSpPr>
        <p:spPr>
          <a:xfrm>
            <a:off x="2957689" y="1563512"/>
            <a:ext cx="2099733" cy="372534"/>
          </a:xfrm>
          <a:prstGeom prst="wedgeRectCallout">
            <a:avLst>
              <a:gd name="adj1" fmla="val -123521"/>
              <a:gd name="adj2" fmla="val 38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Then 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2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1180"/>
          </a:xfrm>
        </p:spPr>
        <p:txBody>
          <a:bodyPr/>
          <a:lstStyle/>
          <a:p>
            <a:pPr algn="ctr"/>
            <a:r>
              <a:rPr lang="en-US" dirty="0"/>
              <a:t>TCODE: ZPPSHOP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9895"/>
            <a:ext cx="10710022" cy="551638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F8370F8-0AE5-4229-9E9C-706339CB2A1F}"/>
              </a:ext>
            </a:extLst>
          </p:cNvPr>
          <p:cNvSpPr/>
          <p:nvPr/>
        </p:nvSpPr>
        <p:spPr>
          <a:xfrm>
            <a:off x="5892800" y="2216851"/>
            <a:ext cx="2743200" cy="605372"/>
          </a:xfrm>
          <a:prstGeom prst="wedgeRectCallout">
            <a:avLst>
              <a:gd name="adj1" fmla="val -161985"/>
              <a:gd name="adj2" fmla="val -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on Browse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4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88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TCODE: ZPPSHOP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3" y="1048871"/>
            <a:ext cx="11570634" cy="57150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95B9832-6438-4194-9556-D473F1271972}"/>
              </a:ext>
            </a:extLst>
          </p:cNvPr>
          <p:cNvSpPr/>
          <p:nvPr/>
        </p:nvSpPr>
        <p:spPr>
          <a:xfrm>
            <a:off x="6581422" y="4559978"/>
            <a:ext cx="2735309" cy="553889"/>
          </a:xfrm>
          <a:prstGeom prst="wedgeRectCallout">
            <a:avLst>
              <a:gd name="adj1" fmla="val -1023"/>
              <a:gd name="adj2" fmla="val -202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on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03765"/>
          </a:xfrm>
        </p:spPr>
        <p:txBody>
          <a:bodyPr/>
          <a:lstStyle/>
          <a:p>
            <a:pPr algn="ctr"/>
            <a:r>
              <a:rPr lang="en-US" dirty="0"/>
              <a:t>TCODE: ZPPSHOP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48" y="699248"/>
            <a:ext cx="11577918" cy="6158752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797E0C1-7D36-4B27-80B6-FBE384CB559A}"/>
              </a:ext>
            </a:extLst>
          </p:cNvPr>
          <p:cNvSpPr/>
          <p:nvPr/>
        </p:nvSpPr>
        <p:spPr>
          <a:xfrm>
            <a:off x="9087679" y="2188363"/>
            <a:ext cx="2623930" cy="2014331"/>
          </a:xfrm>
          <a:prstGeom prst="wedgeEllipseCallout">
            <a:avLst>
              <a:gd name="adj1" fmla="val -226894"/>
              <a:gd name="adj2" fmla="val -6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Select ZLOC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9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5212"/>
          </a:xfrm>
        </p:spPr>
        <p:txBody>
          <a:bodyPr/>
          <a:lstStyle/>
          <a:p>
            <a:pPr algn="ctr"/>
            <a:r>
              <a:rPr lang="en-US" dirty="0"/>
              <a:t>TCODE: ZPPSHOP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4166"/>
            <a:ext cx="10515599" cy="5303833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0C0538-CCF9-44B5-BBC9-A03D8BE5E749}"/>
              </a:ext>
            </a:extLst>
          </p:cNvPr>
          <p:cNvSpPr/>
          <p:nvPr/>
        </p:nvSpPr>
        <p:spPr>
          <a:xfrm>
            <a:off x="2957689" y="5909732"/>
            <a:ext cx="2932032" cy="428978"/>
          </a:xfrm>
          <a:prstGeom prst="wedgeRectCallout">
            <a:avLst>
              <a:gd name="adj1" fmla="val -8512"/>
              <a:gd name="adj2" fmla="val -126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Print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5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593A-6796-4E9A-B6DF-A7A5B434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275644"/>
          </a:xfrm>
        </p:spPr>
        <p:txBody>
          <a:bodyPr/>
          <a:lstStyle/>
          <a:p>
            <a:r>
              <a:rPr lang="en-US" dirty="0"/>
              <a:t>List of Work Centers for 2000 &amp; 3000 plant in SAP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D3C6-451A-4975-8C47-6FE2CC221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2DE3E4A-B472-4AC9-8BA7-313BF9892C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523879"/>
              </p:ext>
            </p:extLst>
          </p:nvPr>
        </p:nvGraphicFramePr>
        <p:xfrm>
          <a:off x="325879" y="1580444"/>
          <a:ext cx="11177499" cy="5020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255">
                  <a:extLst>
                    <a:ext uri="{9D8B030D-6E8A-4147-A177-3AD203B41FA5}">
                      <a16:colId xmlns:a16="http://schemas.microsoft.com/office/drawing/2014/main" val="585743577"/>
                    </a:ext>
                  </a:extLst>
                </a:gridCol>
                <a:gridCol w="1004711">
                  <a:extLst>
                    <a:ext uri="{9D8B030D-6E8A-4147-A177-3AD203B41FA5}">
                      <a16:colId xmlns:a16="http://schemas.microsoft.com/office/drawing/2014/main" val="2778594442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343072407"/>
                    </a:ext>
                  </a:extLst>
                </a:gridCol>
                <a:gridCol w="2054578">
                  <a:extLst>
                    <a:ext uri="{9D8B030D-6E8A-4147-A177-3AD203B41FA5}">
                      <a16:colId xmlns:a16="http://schemas.microsoft.com/office/drawing/2014/main" val="2271071233"/>
                    </a:ext>
                  </a:extLst>
                </a:gridCol>
                <a:gridCol w="2325511">
                  <a:extLst>
                    <a:ext uri="{9D8B030D-6E8A-4147-A177-3AD203B41FA5}">
                      <a16:colId xmlns:a16="http://schemas.microsoft.com/office/drawing/2014/main" val="2791748269"/>
                    </a:ext>
                  </a:extLst>
                </a:gridCol>
                <a:gridCol w="2144889">
                  <a:extLst>
                    <a:ext uri="{9D8B030D-6E8A-4147-A177-3AD203B41FA5}">
                      <a16:colId xmlns:a16="http://schemas.microsoft.com/office/drawing/2014/main" val="74162053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2372280404"/>
                    </a:ext>
                  </a:extLst>
                </a:gridCol>
              </a:tblGrid>
              <a:tr h="696932">
                <a:tc>
                  <a:txBody>
                    <a:bodyPr/>
                    <a:lstStyle/>
                    <a:p>
                      <a:r>
                        <a:rPr lang="en-US" sz="1400" dirty="0"/>
                        <a:t>Sl.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 Center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Cost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Activity Type For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Activity Type For </a:t>
                      </a:r>
                      <a:r>
                        <a:rPr lang="en-US" sz="1400" dirty="0" err="1"/>
                        <a:t>Labour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203399"/>
                  </a:ext>
                </a:extLst>
              </a:tr>
              <a:tr h="421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SALTBULK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 Bulk Prod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2011000011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6223809"/>
                  </a:ext>
                </a:extLst>
              </a:tr>
              <a:tr h="421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SALTCP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SaltCP Prod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2011000011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3261483"/>
                  </a:ext>
                </a:extLst>
              </a:tr>
              <a:tr h="421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DISHWASH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IHCL DISH WASH WORK CENTER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3015000011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LABOUR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3216931"/>
                  </a:ext>
                </a:extLst>
              </a:tr>
              <a:tr h="421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DMPLANT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 Water Production Plant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3022000011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LABOUR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1965"/>
                  </a:ext>
                </a:extLst>
              </a:tr>
              <a:tr h="421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FLOORCLE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Floor Cleaner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3013000011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LABOUR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1419175"/>
                  </a:ext>
                </a:extLst>
              </a:tr>
              <a:tr h="421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GLASSCLE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Glass Cleaner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3016000011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LABOUR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6683164"/>
                  </a:ext>
                </a:extLst>
              </a:tr>
              <a:tr h="421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HANDWASH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 Wash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3012000011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LABOUR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8322875"/>
                  </a:ext>
                </a:extLst>
              </a:tr>
              <a:tr h="421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MOTORWAS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Wash Production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3017000011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LABOUR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039739"/>
                  </a:ext>
                </a:extLst>
              </a:tr>
              <a:tr h="421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MULTISUR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 Surface Cleaner Line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3014000011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LABOUR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0712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161"/>
          </a:xfrm>
        </p:spPr>
        <p:txBody>
          <a:bodyPr/>
          <a:lstStyle/>
          <a:p>
            <a:pPr algn="ctr"/>
            <a:r>
              <a:rPr lang="en-US" dirty="0"/>
              <a:t>TCODE: ZPPSHOP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431" r="39803"/>
          <a:stretch/>
        </p:blipFill>
        <p:spPr>
          <a:xfrm>
            <a:off x="625847" y="1358153"/>
            <a:ext cx="11046200" cy="5378823"/>
          </a:xfrm>
          <a:prstGeom prst="rect">
            <a:avLst/>
          </a:prstGeom>
        </p:spPr>
      </p:pic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EA6EB8F3-2E52-4158-B82F-94B193137BDC}"/>
              </a:ext>
            </a:extLst>
          </p:cNvPr>
          <p:cNvSpPr/>
          <p:nvPr/>
        </p:nvSpPr>
        <p:spPr>
          <a:xfrm>
            <a:off x="2068129" y="4496435"/>
            <a:ext cx="953163" cy="578224"/>
          </a:xfrm>
          <a:prstGeom prst="wedgeRectCallout">
            <a:avLst>
              <a:gd name="adj1" fmla="val 134318"/>
              <a:gd name="adj2" fmla="val -1054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Order Qty- A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1992AF89-060E-4B56-A2EA-93440DEA4B76}"/>
              </a:ext>
            </a:extLst>
          </p:cNvPr>
          <p:cNvSpPr/>
          <p:nvPr/>
        </p:nvSpPr>
        <p:spPr>
          <a:xfrm>
            <a:off x="3162719" y="4854388"/>
            <a:ext cx="1131794" cy="736877"/>
          </a:xfrm>
          <a:prstGeom prst="wedgeRectCallout">
            <a:avLst>
              <a:gd name="adj1" fmla="val 66941"/>
              <a:gd name="adj2" fmla="val -1351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Confirm</a:t>
            </a:r>
          </a:p>
          <a:p>
            <a:pPr algn="ctr"/>
            <a:r>
              <a:rPr lang="en-US" sz="1800" dirty="0"/>
              <a:t>Qty-B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C5B612C2-A11F-4E90-B4ED-39A3AAC54BD2}"/>
              </a:ext>
            </a:extLst>
          </p:cNvPr>
          <p:cNvSpPr/>
          <p:nvPr/>
        </p:nvSpPr>
        <p:spPr>
          <a:xfrm>
            <a:off x="4381918" y="4837080"/>
            <a:ext cx="698781" cy="692760"/>
          </a:xfrm>
          <a:prstGeom prst="wedgeRectCallout">
            <a:avLst>
              <a:gd name="adj1" fmla="val 71060"/>
              <a:gd name="adj2" fmla="val -128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- B</a:t>
            </a:r>
            <a:endParaRPr lang="en-US" dirty="0"/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DE13238-87E7-41F3-B2D9-2EC9DD7286C3}"/>
              </a:ext>
            </a:extLst>
          </p:cNvPr>
          <p:cNvSpPr/>
          <p:nvPr/>
        </p:nvSpPr>
        <p:spPr>
          <a:xfrm>
            <a:off x="5168104" y="4762970"/>
            <a:ext cx="1087674" cy="736877"/>
          </a:xfrm>
          <a:prstGeom prst="wedgeRectCallout">
            <a:avLst>
              <a:gd name="adj1" fmla="val 22758"/>
              <a:gd name="adj2" fmla="val -124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All </a:t>
            </a:r>
            <a:r>
              <a:rPr lang="en-US" sz="1000" dirty="0"/>
              <a:t>Reservation-</a:t>
            </a:r>
            <a:r>
              <a:rPr lang="en-US" sz="1600" dirty="0"/>
              <a:t>C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EBA0EEFF-4741-46AE-BADA-88FDF6B49C33}"/>
              </a:ext>
            </a:extLst>
          </p:cNvPr>
          <p:cNvSpPr/>
          <p:nvPr/>
        </p:nvSpPr>
        <p:spPr>
          <a:xfrm>
            <a:off x="6316287" y="4757143"/>
            <a:ext cx="925605" cy="748530"/>
          </a:xfrm>
          <a:prstGeom prst="wedgeRectCallout">
            <a:avLst>
              <a:gd name="adj1" fmla="val 7218"/>
              <a:gd name="adj2" fmla="val -115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Qty in Shop-D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CBBDF072-DDD8-47AC-9C3B-E478C0DF9CC8}"/>
              </a:ext>
            </a:extLst>
          </p:cNvPr>
          <p:cNvSpPr/>
          <p:nvPr/>
        </p:nvSpPr>
        <p:spPr>
          <a:xfrm>
            <a:off x="7381820" y="4757143"/>
            <a:ext cx="663782" cy="578224"/>
          </a:xfrm>
          <a:prstGeom prst="wedgeRectCallout">
            <a:avLst>
              <a:gd name="adj1" fmla="val -22534"/>
              <a:gd name="adj2" fmla="val -144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C-D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5B91C863-A444-40AB-91EB-B5481F28502A}"/>
              </a:ext>
            </a:extLst>
          </p:cNvPr>
          <p:cNvSpPr/>
          <p:nvPr/>
        </p:nvSpPr>
        <p:spPr>
          <a:xfrm>
            <a:off x="8163905" y="4720387"/>
            <a:ext cx="1105440" cy="822042"/>
          </a:xfrm>
          <a:prstGeom prst="wedgeRectCallout">
            <a:avLst>
              <a:gd name="adj1" fmla="val -6536"/>
              <a:gd name="adj2" fmla="val -110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Issue Qty by store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16EA62DB-D379-475D-968C-7585D31FFFB3}"/>
              </a:ext>
            </a:extLst>
          </p:cNvPr>
          <p:cNvSpPr/>
          <p:nvPr/>
        </p:nvSpPr>
        <p:spPr>
          <a:xfrm>
            <a:off x="6779089" y="1774993"/>
            <a:ext cx="3273777" cy="424182"/>
          </a:xfrm>
          <a:prstGeom prst="wedgeRectCallout">
            <a:avLst>
              <a:gd name="adj1" fmla="val -92557"/>
              <a:gd name="adj2" fmla="val -1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 order number</a:t>
            </a:r>
            <a:endParaRPr lang="en-US" dirty="0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A721EB5D-0CA8-48A4-AD36-B5DB09B5DA80}"/>
              </a:ext>
            </a:extLst>
          </p:cNvPr>
          <p:cNvSpPr/>
          <p:nvPr/>
        </p:nvSpPr>
        <p:spPr>
          <a:xfrm>
            <a:off x="7274292" y="2345321"/>
            <a:ext cx="2777067" cy="337142"/>
          </a:xfrm>
          <a:prstGeom prst="wedgeRectCallout">
            <a:avLst>
              <a:gd name="adj1" fmla="val -113922"/>
              <a:gd name="adj2" fmla="val 112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Quantity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F6F47614-EFB1-4CB2-BA3A-76596FC3E66F}"/>
              </a:ext>
            </a:extLst>
          </p:cNvPr>
          <p:cNvSpPr/>
          <p:nvPr/>
        </p:nvSpPr>
        <p:spPr>
          <a:xfrm>
            <a:off x="7237091" y="2893940"/>
            <a:ext cx="2812762" cy="210504"/>
          </a:xfrm>
          <a:prstGeom prst="wedgeRectCallout">
            <a:avLst>
              <a:gd name="adj1" fmla="val -114346"/>
              <a:gd name="adj2" fmla="val 1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Confirm quantity</a:t>
            </a:r>
          </a:p>
        </p:txBody>
      </p:sp>
    </p:spTree>
    <p:extLst>
      <p:ext uri="{BB962C8B-B14F-4D97-AF65-F5344CB8AC3E}">
        <p14:creationId xmlns:p14="http://schemas.microsoft.com/office/powerpoint/2010/main" val="322213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938C-33FE-4C68-9EBE-10741547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56995-52A1-4A39-B964-74F5F0482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69" y="1553875"/>
            <a:ext cx="4602525" cy="4740046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E1B1B83-54DA-4120-BB1E-06E64A4B05A1}"/>
              </a:ext>
            </a:extLst>
          </p:cNvPr>
          <p:cNvSpPr/>
          <p:nvPr/>
        </p:nvSpPr>
        <p:spPr>
          <a:xfrm>
            <a:off x="3546304" y="4170219"/>
            <a:ext cx="1448790" cy="1579418"/>
          </a:xfrm>
          <a:prstGeom prst="wedgeRectCallout">
            <a:avLst>
              <a:gd name="adj1" fmla="val -232220"/>
              <a:gd name="adj2" fmla="val -181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me51n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BA9B-F6F3-42B5-BDA6-34F66E41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35" y="1553874"/>
            <a:ext cx="6650439" cy="474004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2A065A3-5382-45AD-8021-5EFDB7814874}"/>
              </a:ext>
            </a:extLst>
          </p:cNvPr>
          <p:cNvSpPr/>
          <p:nvPr/>
        </p:nvSpPr>
        <p:spPr>
          <a:xfrm>
            <a:off x="9322130" y="3918857"/>
            <a:ext cx="2576944" cy="2375064"/>
          </a:xfrm>
          <a:prstGeom prst="wedgeRectCallout">
            <a:avLst>
              <a:gd name="adj1" fmla="val -202400"/>
              <a:gd name="adj2" fmla="val -12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object</a:t>
            </a:r>
          </a:p>
        </p:txBody>
      </p:sp>
    </p:spTree>
    <p:extLst>
      <p:ext uri="{BB962C8B-B14F-4D97-AF65-F5344CB8AC3E}">
        <p14:creationId xmlns:p14="http://schemas.microsoft.com/office/powerpoint/2010/main" val="28872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DCD0-9C94-48AF-9B62-427FE1A8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SYSTEM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AA3D0-04BB-44FA-AE1D-5A847B4CF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58" y="1270660"/>
            <a:ext cx="11614068" cy="5367646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47EB5C1-B0A6-4791-A79F-0E04304150B7}"/>
              </a:ext>
            </a:extLst>
          </p:cNvPr>
          <p:cNvSpPr/>
          <p:nvPr/>
        </p:nvSpPr>
        <p:spPr>
          <a:xfrm>
            <a:off x="5973288" y="4001984"/>
            <a:ext cx="6008915" cy="2624447"/>
          </a:xfrm>
          <a:prstGeom prst="wedgeRectCallout">
            <a:avLst>
              <a:gd name="adj1" fmla="val -80704"/>
              <a:gd name="adj2" fmla="val -56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“A” = F/A</a:t>
            </a:r>
          </a:p>
          <a:p>
            <a:pPr algn="ctr"/>
            <a:r>
              <a:rPr lang="en-US" dirty="0"/>
              <a:t>“requisition”=name</a:t>
            </a:r>
          </a:p>
          <a:p>
            <a:pPr algn="ctr"/>
            <a:r>
              <a:rPr lang="en-US" dirty="0"/>
              <a:t>“val. </a:t>
            </a:r>
            <a:r>
              <a:rPr lang="en-US" dirty="0" err="1"/>
              <a:t>Pri</a:t>
            </a:r>
            <a:r>
              <a:rPr lang="en-US" dirty="0"/>
              <a:t>”=unit price</a:t>
            </a:r>
          </a:p>
          <a:p>
            <a:pPr algn="ctr"/>
            <a:r>
              <a:rPr lang="en-US" dirty="0"/>
              <a:t>“short text”=material name with dept.</a:t>
            </a:r>
          </a:p>
          <a:p>
            <a:pPr algn="ctr"/>
            <a:r>
              <a:rPr lang="en-US" dirty="0"/>
              <a:t>“</a:t>
            </a:r>
            <a:r>
              <a:rPr lang="en-US" dirty="0" err="1"/>
              <a:t>qty,unit,delivery</a:t>
            </a:r>
            <a:r>
              <a:rPr lang="en-US" dirty="0"/>
              <a:t> </a:t>
            </a:r>
            <a:r>
              <a:rPr lang="en-US" dirty="0" err="1"/>
              <a:t>date,material</a:t>
            </a:r>
            <a:r>
              <a:rPr lang="en-US" dirty="0"/>
              <a:t> grp”= 1010</a:t>
            </a:r>
          </a:p>
          <a:p>
            <a:pPr algn="ctr"/>
            <a:r>
              <a:rPr lang="en-US" dirty="0"/>
              <a:t>“plant &amp; store loc”=1000 &amp; SPAR</a:t>
            </a:r>
          </a:p>
          <a:p>
            <a:pPr algn="ctr"/>
            <a:r>
              <a:rPr lang="en-US" dirty="0"/>
              <a:t>“PGR”=130(service purchase)</a:t>
            </a:r>
          </a:p>
          <a:p>
            <a:pPr algn="ctr"/>
            <a:r>
              <a:rPr lang="en-US" dirty="0"/>
              <a:t>Fill up the G/L Acc. &amp; Order for each item</a:t>
            </a:r>
          </a:p>
          <a:p>
            <a:pPr algn="ctr"/>
            <a:r>
              <a:rPr lang="en-US" dirty="0"/>
              <a:t>Save then collect the PR number</a:t>
            </a:r>
          </a:p>
        </p:txBody>
      </p:sp>
    </p:spTree>
    <p:extLst>
      <p:ext uri="{BB962C8B-B14F-4D97-AF65-F5344CB8AC3E}">
        <p14:creationId xmlns:p14="http://schemas.microsoft.com/office/powerpoint/2010/main" val="1084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ECDD-9296-463A-80E0-C46286AB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Pending PR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4D707B-48FA-4D79-8224-C660CB385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95" y="1423245"/>
            <a:ext cx="5044226" cy="4846925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E7B87FD-8754-4369-8F64-8CEA3C2D7F39}"/>
              </a:ext>
            </a:extLst>
          </p:cNvPr>
          <p:cNvSpPr/>
          <p:nvPr/>
        </p:nvSpPr>
        <p:spPr>
          <a:xfrm>
            <a:off x="2778826" y="3883231"/>
            <a:ext cx="2517569" cy="2375065"/>
          </a:xfrm>
          <a:prstGeom prst="wedgeRectCallout">
            <a:avLst>
              <a:gd name="adj1" fmla="val -123191"/>
              <a:gd name="adj2" fmla="val -136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me5a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28D4D-6B48-4407-B16E-F1AB882A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68" y="1423244"/>
            <a:ext cx="6121837" cy="484692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A2D4B25-6AC3-4B3D-8FB3-1016B2D73ACB}"/>
              </a:ext>
            </a:extLst>
          </p:cNvPr>
          <p:cNvSpPr/>
          <p:nvPr/>
        </p:nvSpPr>
        <p:spPr>
          <a:xfrm>
            <a:off x="9571512" y="4762007"/>
            <a:ext cx="2332693" cy="1496289"/>
          </a:xfrm>
          <a:prstGeom prst="wedgeRectCallout">
            <a:avLst>
              <a:gd name="adj1" fmla="val -53414"/>
              <a:gd name="adj2" fmla="val -82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Pending PR</a:t>
            </a:r>
          </a:p>
        </p:txBody>
      </p:sp>
    </p:spTree>
    <p:extLst>
      <p:ext uri="{BB962C8B-B14F-4D97-AF65-F5344CB8AC3E}">
        <p14:creationId xmlns:p14="http://schemas.microsoft.com/office/powerpoint/2010/main" val="31509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393" y="54236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</a:rPr>
              <a:t>THANK YOU ALL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8" y="2721769"/>
            <a:ext cx="4762500" cy="2857500"/>
          </a:xfrm>
        </p:spPr>
      </p:pic>
    </p:spTree>
    <p:extLst>
      <p:ext uri="{BB962C8B-B14F-4D97-AF65-F5344CB8AC3E}">
        <p14:creationId xmlns:p14="http://schemas.microsoft.com/office/powerpoint/2010/main" val="16492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2806</TotalTime>
  <Words>2097</Words>
  <Application>Microsoft Macintosh PowerPoint</Application>
  <PresentationFormat>Widescreen</PresentationFormat>
  <Paragraphs>573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Calibri</vt:lpstr>
      <vt:lpstr>Calibri Light</vt:lpstr>
      <vt:lpstr>Century Gothic</vt:lpstr>
      <vt:lpstr>Times New Roman</vt:lpstr>
      <vt:lpstr>Verdana</vt:lpstr>
      <vt:lpstr>Wingdings</vt:lpstr>
      <vt:lpstr>Wingdings 3</vt:lpstr>
      <vt:lpstr>Ion</vt:lpstr>
      <vt:lpstr>SAP SYSTEM</vt:lpstr>
      <vt:lpstr>Work Center in SAP</vt:lpstr>
      <vt:lpstr>First Step: Identifying Labor Cost/ Hour &amp; Electricity Cost/ Hour </vt:lpstr>
      <vt:lpstr>Second Step: KP26 Price Maintain in SAP</vt:lpstr>
      <vt:lpstr>Second Step: KP26 Price Maintain for Electricity Cost in SAP</vt:lpstr>
      <vt:lpstr>Second Step: KP26 Price Maintain for Labor Cost in SAP</vt:lpstr>
      <vt:lpstr>Third Step: Work Center Creation</vt:lpstr>
      <vt:lpstr>List of Work Centers for 1000 plant in SAP </vt:lpstr>
      <vt:lpstr>List of Work Centers for 2000 &amp; 3000 plant in SAP </vt:lpstr>
      <vt:lpstr>Work Center Creation (CRC1)</vt:lpstr>
      <vt:lpstr>Work Center Creation (CRC1) Cont…</vt:lpstr>
      <vt:lpstr>Work Center Creation (CRC1) Cont…</vt:lpstr>
      <vt:lpstr>ROUTING in SAP (C201)</vt:lpstr>
      <vt:lpstr>ROUTING in SAP (C201) Cont…</vt:lpstr>
      <vt:lpstr>ROUTING in SAP (C201) Cont…</vt:lpstr>
      <vt:lpstr>ROUTING in SAP (C201) Cont…</vt:lpstr>
      <vt:lpstr>ROUTING in SAP (C201) Cont…</vt:lpstr>
      <vt:lpstr>Production Version in SAP (C223)</vt:lpstr>
      <vt:lpstr>Production Version in SAP (C223) Cont….</vt:lpstr>
      <vt:lpstr>Production Version in SAP (C223) Cont….</vt:lpstr>
      <vt:lpstr>Production Version in SAP (C223) Cont….</vt:lpstr>
      <vt:lpstr>Production Version in SAP (C223) Cont….</vt:lpstr>
      <vt:lpstr>ZPPBATCH</vt:lpstr>
      <vt:lpstr>Quality Module</vt:lpstr>
      <vt:lpstr>QM Module Process Flow</vt:lpstr>
      <vt:lpstr>QM Module Master Data Maintain</vt:lpstr>
      <vt:lpstr>Quality Parameter Creation (QS21)</vt:lpstr>
      <vt:lpstr>Quality Parameter Creation (QS21) for Quantative</vt:lpstr>
      <vt:lpstr>Quality Parameter Creation (QS21) for Quantative cont….</vt:lpstr>
      <vt:lpstr>Quality Parameter Creation (QS21) for Quantative cont….</vt:lpstr>
      <vt:lpstr>Quality Parameter Creation (QS21) for Quantative cont….</vt:lpstr>
      <vt:lpstr>Quality Parameter Creation (QS21) for Quantative cont….</vt:lpstr>
      <vt:lpstr>Quality Parameter Creation (QS21) for Qualatative</vt:lpstr>
      <vt:lpstr>Quality Parameter Creation (QS21) for Qualatative Cont…</vt:lpstr>
      <vt:lpstr>Quality Parameter Creation (QS21) for Qualatative Cont…</vt:lpstr>
      <vt:lpstr>Quality Parameter Creation (QS21) for Qualatative Cont…</vt:lpstr>
      <vt:lpstr>Quality Parameter Creation (QS21) for Qualatative Cont…</vt:lpstr>
      <vt:lpstr>Quality Parameter Creation (QS21) for Qualatative Cont…</vt:lpstr>
      <vt:lpstr>Quality Parameter Creation (QS21) for Qualatative Cont…</vt:lpstr>
      <vt:lpstr>Quality Parameter Creation (QS21) for Qualatative Cont…</vt:lpstr>
      <vt:lpstr>Quality Plan Assignment (QP01)</vt:lpstr>
      <vt:lpstr>Quality Plan Assignment (QP01) Cont…</vt:lpstr>
      <vt:lpstr>Quality Plan Assignment (QP01) Cont…</vt:lpstr>
      <vt:lpstr>Quality Plan Assignment (QP01) Cont…</vt:lpstr>
      <vt:lpstr>Quality Plan Assignment (QP01) Cont…</vt:lpstr>
      <vt:lpstr>Quality Plan Assignment (QP01) Cont…</vt:lpstr>
      <vt:lpstr>Result Recording &amp; Usage Decision (QA32)</vt:lpstr>
      <vt:lpstr>Quality Result/ Decision (TCODE: QA32)</vt:lpstr>
      <vt:lpstr>TCODE: QA32 Cont….</vt:lpstr>
      <vt:lpstr>TCODE: QA32 Cont….</vt:lpstr>
      <vt:lpstr>TCODE: QA32 Cont….</vt:lpstr>
      <vt:lpstr>TCODE: QA32 Cont….</vt:lpstr>
      <vt:lpstr>TCODE: QA32 Cont….</vt:lpstr>
      <vt:lpstr>TCODE: QA32 Cont….</vt:lpstr>
      <vt:lpstr>TCODE: QA32 Cont….</vt:lpstr>
      <vt:lpstr>TCODE: QA32 Cont….</vt:lpstr>
      <vt:lpstr>TCODE: QA32 Cont….</vt:lpstr>
      <vt:lpstr>TCODE: QA32 Cont….</vt:lpstr>
      <vt:lpstr>TCODE: QA32 Cont….</vt:lpstr>
      <vt:lpstr>PP Module </vt:lpstr>
      <vt:lpstr>PP Module Process Flow</vt:lpstr>
      <vt:lpstr>Master Data in PP</vt:lpstr>
      <vt:lpstr>Bill of Material (BOM)</vt:lpstr>
      <vt:lpstr>Structure of BOM </vt:lpstr>
      <vt:lpstr>BOM in SAP (CS01)</vt:lpstr>
      <vt:lpstr>CS01 Cont…..</vt:lpstr>
      <vt:lpstr>CS01 Cont….</vt:lpstr>
      <vt:lpstr>CS01 Cont…..</vt:lpstr>
      <vt:lpstr>CS01 Cont….</vt:lpstr>
      <vt:lpstr>CS01 Cont….</vt:lpstr>
      <vt:lpstr>CS01 Cont…..</vt:lpstr>
      <vt:lpstr>CS01 Cont…..</vt:lpstr>
      <vt:lpstr>Process Order Conformation (COR6N)</vt:lpstr>
      <vt:lpstr>Order Conformation (TCODE: COR6N)</vt:lpstr>
      <vt:lpstr>TCODE: COR6N Cont….</vt:lpstr>
      <vt:lpstr>TCODE: COR6N Cont….</vt:lpstr>
      <vt:lpstr>TCODE: COR6N Cont….</vt:lpstr>
      <vt:lpstr>TCODE: COR6N Cont….</vt:lpstr>
      <vt:lpstr>TCODE: COR6N Cont….</vt:lpstr>
      <vt:lpstr>TCODE: COR6N Cont….</vt:lpstr>
      <vt:lpstr>TCODE: COR6N Cont….</vt:lpstr>
      <vt:lpstr>TCODE: COR6N Cont….</vt:lpstr>
      <vt:lpstr>TCODE: COR6N Cont….</vt:lpstr>
      <vt:lpstr>Material Requirement Document (TCODE: ZPPSHOP)</vt:lpstr>
      <vt:lpstr>TCODE: ZPPSHOP Contd…</vt:lpstr>
      <vt:lpstr>TCODE: ZPPSHOP Contd…</vt:lpstr>
      <vt:lpstr>TCODE: ZPPSHOP Contd…</vt:lpstr>
      <vt:lpstr>TCODE: ZPPSHOP Contd…</vt:lpstr>
      <vt:lpstr>TCODE: ZPPSHOP Contd…</vt:lpstr>
      <vt:lpstr>TCODE: ZPPSHOP Contd…</vt:lpstr>
      <vt:lpstr>PR SYSTEM</vt:lpstr>
      <vt:lpstr>PR SYSTEM Cont….</vt:lpstr>
      <vt:lpstr>Pending PR </vt:lpstr>
      <vt:lpstr>THANK YOU ALL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MEHEDI</dc:creator>
  <cp:lastModifiedBy>Microsoft Office User</cp:lastModifiedBy>
  <cp:revision>771</cp:revision>
  <dcterms:created xsi:type="dcterms:W3CDTF">2020-02-15T12:51:42Z</dcterms:created>
  <dcterms:modified xsi:type="dcterms:W3CDTF">2025-08-30T14:44:14Z</dcterms:modified>
</cp:coreProperties>
</file>